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7" r:id="rId2"/>
    <p:sldId id="297" r:id="rId3"/>
    <p:sldId id="358" r:id="rId4"/>
    <p:sldId id="359" r:id="rId5"/>
    <p:sldId id="360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28" r:id="rId14"/>
    <p:sldId id="351" r:id="rId15"/>
    <p:sldId id="352" r:id="rId16"/>
    <p:sldId id="338" r:id="rId17"/>
    <p:sldId id="353" r:id="rId18"/>
    <p:sldId id="354" r:id="rId19"/>
    <p:sldId id="341" r:id="rId20"/>
    <p:sldId id="355" r:id="rId21"/>
    <p:sldId id="356" r:id="rId22"/>
    <p:sldId id="357" r:id="rId23"/>
    <p:sldId id="329" r:id="rId24"/>
    <p:sldId id="348" r:id="rId25"/>
    <p:sldId id="330" r:id="rId26"/>
    <p:sldId id="331" r:id="rId27"/>
    <p:sldId id="333" r:id="rId28"/>
    <p:sldId id="332" r:id="rId29"/>
    <p:sldId id="335" r:id="rId30"/>
    <p:sldId id="334" r:id="rId31"/>
    <p:sldId id="336" r:id="rId32"/>
    <p:sldId id="349" r:id="rId33"/>
    <p:sldId id="339" r:id="rId34"/>
    <p:sldId id="340" r:id="rId35"/>
    <p:sldId id="342" r:id="rId36"/>
    <p:sldId id="346" r:id="rId37"/>
    <p:sldId id="337" r:id="rId38"/>
    <p:sldId id="347" r:id="rId39"/>
    <p:sldId id="343" r:id="rId40"/>
    <p:sldId id="344" r:id="rId41"/>
    <p:sldId id="345" r:id="rId42"/>
    <p:sldId id="350" r:id="rId43"/>
    <p:sldId id="306" r:id="rId44"/>
    <p:sldId id="327" r:id="rId4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C6BF0FE-E39B-4EF5-9686-731F0BE2C756}">
          <p14:sldIdLst>
            <p14:sldId id="257"/>
            <p14:sldId id="29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28"/>
            <p14:sldId id="351"/>
            <p14:sldId id="352"/>
            <p14:sldId id="338"/>
            <p14:sldId id="353"/>
            <p14:sldId id="354"/>
            <p14:sldId id="341"/>
            <p14:sldId id="355"/>
            <p14:sldId id="356"/>
            <p14:sldId id="357"/>
            <p14:sldId id="329"/>
            <p14:sldId id="348"/>
            <p14:sldId id="330"/>
            <p14:sldId id="331"/>
            <p14:sldId id="333"/>
            <p14:sldId id="332"/>
            <p14:sldId id="335"/>
            <p14:sldId id="334"/>
            <p14:sldId id="336"/>
            <p14:sldId id="349"/>
            <p14:sldId id="339"/>
            <p14:sldId id="340"/>
            <p14:sldId id="342"/>
            <p14:sldId id="346"/>
            <p14:sldId id="337"/>
            <p14:sldId id="347"/>
            <p14:sldId id="343"/>
            <p14:sldId id="344"/>
            <p14:sldId id="345"/>
            <p14:sldId id="350"/>
            <p14:sldId id="306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A02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8" autoAdjust="0"/>
    <p:restoredTop sz="94674"/>
  </p:normalViewPr>
  <p:slideViewPr>
    <p:cSldViewPr snapToGrid="0">
      <p:cViewPr varScale="1">
        <p:scale>
          <a:sx n="139" d="100"/>
          <a:sy n="139" d="100"/>
        </p:scale>
        <p:origin x="1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10AC6-5DCF-48C1-8032-7E5BACFE9C75}" type="datetimeFigureOut">
              <a:rPr lang="de-DE" smtClean="0"/>
              <a:t>19.02.2025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D1A54-EF45-4592-8F68-6F28321B2C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394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87FDF2-E479-41D6-A755-1BC9660FFD6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F16AC1-0648-4E95-83C5-732057AF164A}" type="slidenum">
              <a:t>1</a:t>
            </a:fld>
            <a:endParaRPr lang="en-US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79D04AD-3411-44D8-BD99-8B09FE9B24C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61DA566-A1FE-40B1-928A-6674061CC1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D1A54-EF45-4592-8F68-6F28321B2CA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850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D1A54-EF45-4592-8F68-6F28321B2CA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008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D1A54-EF45-4592-8F68-6F28321B2CA3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4914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D1A54-EF45-4592-8F68-6F28321B2CA3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450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D1A54-EF45-4592-8F68-6F28321B2CA3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96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B405E4-BED9-B54A-6132-D51E17AB2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7B5E244-F139-46E7-2F62-F80AD2E57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F6B6A6-8649-71D7-C9D6-56D731668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D80A-590E-4AA4-86C3-AEF3AF825C31}" type="datetime1">
              <a:rPr lang="en-GB" smtClean="0"/>
              <a:t>19/02/2025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618F7A-A7FF-D801-BD8A-C679AAE8D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6382E7-9AE8-60B5-809E-F010D970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263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EB78EA-2AE4-FB6B-B7E9-15CAB9AC7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4033265-89C5-15E0-8277-AD19DF58E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056739-D8A9-88F4-35B4-B1F7620EF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A00DA-859B-40BD-BBFD-2D6DF0F86AFB}" type="datetime1">
              <a:rPr lang="en-GB" smtClean="0"/>
              <a:t>19/02/2025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B29853-B37F-FCDD-36EB-815C5889C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A92E7D-FC4A-7F60-4F00-82BDFEF3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837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1B013CC-EDF3-EA08-9A00-5B5CB85D7F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E31719A-FE76-C43A-D32B-0A89BE48F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F3AB3E-8FF1-2324-BE65-234ECE51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C241-01EE-409B-A069-41C0373D365C}" type="datetime1">
              <a:rPr lang="en-GB" smtClean="0"/>
              <a:t>19/02/2025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4EE201-2DF3-D130-2FC8-080C5109F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4005AD-A89D-2118-5229-D3591E36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75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y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, vector graphics&#10;&#10;Description automatically generated">
            <a:extLst>
              <a:ext uri="{FF2B5EF4-FFF2-40B4-BE49-F238E27FC236}">
                <a16:creationId xmlns:a16="http://schemas.microsoft.com/office/drawing/2014/main" id="{8F318DEC-3B86-81C6-11FE-D969BDE13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142" y="0"/>
            <a:ext cx="12348143" cy="6858000"/>
          </a:xfrm>
          <a:prstGeom prst="rect">
            <a:avLst/>
          </a:prstGeom>
        </p:spPr>
      </p:pic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524001" y="1122363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kumimoji="0" sz="3599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/>
              <a:t>ANY QUESTIONS?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A6D8591-1CF5-3BE4-379D-A2C4DB989F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52" y="4954119"/>
            <a:ext cx="4408097" cy="1356054"/>
          </a:xfrm>
          <a:prstGeom prst="rect">
            <a:avLst/>
          </a:prstGeom>
        </p:spPr>
      </p:pic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6748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unburst chart&#10;&#10;Description automatically generated">
            <a:extLst>
              <a:ext uri="{FF2B5EF4-FFF2-40B4-BE49-F238E27FC236}">
                <a16:creationId xmlns:a16="http://schemas.microsoft.com/office/drawing/2014/main" id="{1D969441-A6FF-4B2A-ABF7-E366E73096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" y="0"/>
            <a:ext cx="12182141" cy="6858000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7448A8D-9BE9-A8AB-661E-9F87194F6B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83" y="5862451"/>
            <a:ext cx="2363638" cy="726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kumimoji="0" lang="en-US" sz="2300" b="1" i="0" u="none" strike="noStrike" cap="none" spc="0" normalizeH="0" baseline="0" smtClean="0">
                <a:ln>
                  <a:noFill/>
                </a:ln>
                <a:solidFill>
                  <a:srgbClr val="C07D2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F6D575F1-2371-BBC3-ADDE-45BCC8318D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68"/>
            <a:ext cx="12192000" cy="6850865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5E70008-7A80-D3C8-8679-99201852EE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739" y="156194"/>
            <a:ext cx="1498121" cy="460156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B2D58659-5196-C920-50DE-B5BDD0A9A48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761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+mj-lt"/>
              </a:rPr>
              <a:t> </a:t>
            </a:r>
            <a:endParaRPr lang="de-DE" b="1" dirty="0">
              <a:latin typeface="+mj-lt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6016F039-B6DD-8ED3-0448-17EB3FF23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10515600" cy="5005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40903CD4-ECC2-A0E0-360F-40B6B920D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1EF54671-A9A3-2591-4185-F8F155A3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A2104499-6B81-9D46-A5BA-C1E23C062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3397230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unburst chart&#10;&#10;Description automatically generated">
            <a:extLst>
              <a:ext uri="{FF2B5EF4-FFF2-40B4-BE49-F238E27FC236}">
                <a16:creationId xmlns:a16="http://schemas.microsoft.com/office/drawing/2014/main" id="{1D969441-A6FF-4B2A-ABF7-E366E73096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" y="0"/>
            <a:ext cx="12182141" cy="6858000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7448A8D-9BE9-A8AB-661E-9F87194F6B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83" y="5862451"/>
            <a:ext cx="2363638" cy="726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kumimoji="0" lang="en-US" sz="2300" b="1" i="0" u="none" strike="noStrike" cap="none" spc="0" normalizeH="0" baseline="0" smtClean="0">
                <a:ln>
                  <a:noFill/>
                </a:ln>
                <a:solidFill>
                  <a:srgbClr val="C07D2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F6D575F1-2371-BBC3-ADDE-45BCC8318D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68"/>
            <a:ext cx="12192000" cy="6850865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5E70008-7A80-D3C8-8679-99201852EE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739" y="156194"/>
            <a:ext cx="1498121" cy="460156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B2D58659-5196-C920-50DE-B5BDD0A9A48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761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+mj-lt"/>
              </a:rPr>
              <a:t> </a:t>
            </a:r>
            <a:endParaRPr lang="de-DE" b="1" dirty="0">
              <a:latin typeface="+mj-lt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6016F039-B6DD-8ED3-0448-17EB3FF23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3410527" cy="5005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40903CD4-ECC2-A0E0-360F-40B6B920D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1EF54671-A9A3-2591-4185-F8F155A3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A2104499-6B81-9D46-A5BA-C1E23C062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358E6D-7D4E-A642-F4FB-D45A81DFDB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32748" y="1171575"/>
            <a:ext cx="3410527" cy="5005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5BB18E90-07A7-2DF8-155F-AE0883F025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27296" y="1179553"/>
            <a:ext cx="3410527" cy="5005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9325481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FC535F-1CA8-BBAE-7898-FD350CD59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79BF-6EE3-EA1F-19EE-E56AABFCD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8E95E5-CA89-6317-59F1-B7B675741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8EF4-F5CE-4FDA-812E-B80929FECF35}" type="datetime1">
              <a:rPr lang="en-GB" smtClean="0"/>
              <a:t>19/02/2025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09DE1A-8399-D4CD-003E-355E12FEA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15F6DB-68D3-300A-7336-712A16E1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632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CEE509-58AF-79D7-2281-E55720C1B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613DC2-746A-70B1-C078-864D157E7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E75D5D-6E83-F644-A786-3C41DFF30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338C6-CACA-4D37-B224-5E614B026058}" type="datetime1">
              <a:rPr lang="en-GB" smtClean="0"/>
              <a:t>19/02/2025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D05008-4E49-BE5D-C1C6-95A41641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E1F3B9-BE6A-C0FB-3859-747276E1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931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68E41-2BC2-33E1-BCB8-FCD8D1E0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2EE626-5709-908E-3E3F-5EE9664C86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926C32-134D-1A6B-F091-B4BF4477F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CC8BAFE-DE14-9BDB-0C3E-F30DC9B7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FEDE3-C6EA-492B-B681-117A2CE427E4}" type="datetime1">
              <a:rPr lang="en-GB" smtClean="0"/>
              <a:t>19/02/2025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1DDF6-8D23-4ED1-615C-99574508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788D87-3C41-F35A-02D6-944D03BA6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664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2ED-DE28-4C85-6BAB-F2FEB3C71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F78BED-3CD6-9C59-70C2-FC8401950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51121A3-453F-5F09-AC1A-EB931CAC6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7EC4DFF-952F-D510-43AA-3F0E84BB0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20EFA1-8B13-C57F-BA07-EB3382F9E7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9F7C21-D287-8BA3-CC5A-0303AF460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7AA28-2CDE-4C02-911F-6F46A8A78FC2}" type="datetime1">
              <a:rPr lang="en-GB" smtClean="0"/>
              <a:t>19/02/2025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4206225-560B-1396-3A84-FD8C2F02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AA1822-DBE9-C46F-9150-BDC7488C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340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AB4AE-1903-E5BA-0B2A-E255DA5A1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4708F3-25BE-5DA8-E4B7-C3B8D9E3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7744-AFE0-4686-B488-E6D240914A05}" type="datetime1">
              <a:rPr lang="en-GB" smtClean="0"/>
              <a:t>19/02/2025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63C8A1-EE05-4418-1EFE-E0E9B983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12D053-93A3-C359-3170-3DE68AFB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99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1DE7F94-D959-9AD2-3128-E6457CA29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A48D8-2C30-4C45-A4FC-0AE109547CA6}" type="datetime1">
              <a:rPr lang="en-GB" smtClean="0"/>
              <a:t>19/02/2025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32EE75B-630B-E5FA-C1E9-A9D6F782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B32A72-66E7-CC35-F80D-1A5477C1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10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452A71-662B-362F-9AFC-CECC75E09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19DEA3-7F63-A4AE-36B4-6FCCB6784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1750-0B65-7656-A8A7-F8154FACB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30A9BB-CECE-D77B-ECC2-098265E15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381F-57B7-48AB-AE1D-335EB5ED5E98}" type="datetime1">
              <a:rPr lang="en-GB" smtClean="0"/>
              <a:t>19/02/2025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3AE533-AE1A-1071-689F-4059D328A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CDDFA5-6762-1496-4D5D-1EE44ECAE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859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8210FB-4AC3-C7DA-B0F5-5EFCDD6A8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6ECB6CA-F315-2EC7-1ECA-AD84BC46E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E55A33-4059-1A7E-1F0C-8879EB94B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6E181D3-6ED1-8187-82A9-959315623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77AE-6DFC-4A48-B3A0-4B7B933FB302}" type="datetime1">
              <a:rPr lang="en-GB" smtClean="0"/>
              <a:t>19/02/2025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4BA95F3-8945-F9DE-A334-43958F87D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B98304-03B3-F288-DC4F-5141C62B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7971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5704B9E-D434-F2B6-83EF-88DC4097B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B5EA8E-0CDD-3BE8-12CD-E08E0E19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71575"/>
            <a:ext cx="10515600" cy="5005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97D3D9-9760-9408-790B-AEC7A68085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35764F-803D-43BA-8E40-D098BE5EBFFD}" type="datetime1">
              <a:rPr lang="en-GB" smtClean="0"/>
              <a:t>19/02/2025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01DB59-29FD-03E4-218F-AAC1C1288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 dirty="0"/>
              <a:t>2025 - Roland Potthast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795AFA-CC42-5162-DC71-80E113F6B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AA53B9-472A-452D-85DC-3848F0CED03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3589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#/experiments/135195664934308426/runs/df2f069914154f4c8f243f417c479f9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29295-4E9F-47C5-B812-050EEA09A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160" y="770671"/>
            <a:ext cx="9143680" cy="684275"/>
          </a:xfrm>
        </p:spPr>
        <p:txBody>
          <a:bodyPr vert="horz"/>
          <a:lstStyle/>
          <a:p>
            <a:pPr lvl="0"/>
            <a:r>
              <a:rPr lang="en-US" i="1" dirty="0">
                <a:solidFill>
                  <a:schemeClr val="tx1"/>
                </a:solidFill>
                <a:highlight>
                  <a:srgbClr val="FFFF00"/>
                </a:highlight>
              </a:rPr>
              <a:t>AI Intro Basics #5</a:t>
            </a:r>
            <a:endParaRPr lang="en-US" i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9C05E5-5E89-4A2E-9DE7-66B5664A168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955550" y="1813975"/>
            <a:ext cx="10280900" cy="3230050"/>
          </a:xfrm>
        </p:spPr>
        <p:txBody>
          <a:bodyPr vert="horz" anchor="ctr">
            <a:normAutofit fontScale="92500"/>
          </a:bodyPr>
          <a:lstStyle/>
          <a:p>
            <a:pPr marL="0" indent="0" algn="ctr">
              <a:buNone/>
            </a:pPr>
            <a:r>
              <a:rPr lang="en-GB" sz="5400" b="1" dirty="0"/>
              <a:t>MLflow</a:t>
            </a:r>
            <a:r>
              <a:rPr lang="en-GB" sz="5400" dirty="0"/>
              <a:t> </a:t>
            </a:r>
            <a:br>
              <a:rPr lang="en-GB" sz="5400" dirty="0"/>
            </a:br>
            <a:r>
              <a:rPr lang="en-GB" sz="5400" dirty="0"/>
              <a:t>an open-source platform for managing the machine learning lifecycle</a:t>
            </a:r>
            <a:br>
              <a:rPr lang="en-US" sz="5321" b="1" dirty="0"/>
            </a:b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Tobias </a:t>
            </a:r>
            <a:r>
              <a:rPr lang="en-US" dirty="0" err="1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Göcke</a:t>
            </a:r>
            <a:r>
              <a:rPr lang="en-US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, Helen </a:t>
            </a:r>
            <a:r>
              <a:rPr lang="en-US" dirty="0" err="1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Theissen</a:t>
            </a:r>
            <a:r>
              <a:rPr lang="en-US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, Marek Jacob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59965C-8512-8F2B-D855-02D45E2316A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</a:t>
            </a:fld>
            <a:endParaRPr 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A2687-244E-4948-AD85-CE18CA20F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285"/>
            <a:ext cx="10515600" cy="720725"/>
          </a:xfrm>
        </p:spPr>
        <p:txBody>
          <a:bodyPr>
            <a:normAutofit/>
          </a:bodyPr>
          <a:lstStyle/>
          <a:p>
            <a:r>
              <a:rPr lang="de-DE" dirty="0" err="1"/>
              <a:t>Mlflow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MLOps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(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early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, DWD 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B6A0ED-458A-4A58-95D9-C95ED073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85F646-8F29-46C2-B283-AC8CD894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694A016-2C08-4F12-919E-906D9A946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650" y="1110382"/>
            <a:ext cx="2095500" cy="791000"/>
          </a:xfrm>
          <a:prstGeom prst="rect">
            <a:avLst/>
          </a:prstGeom>
        </p:spPr>
      </p:pic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4089FD8E-C77A-471B-A2CB-D41A9713FD1A}"/>
              </a:ext>
            </a:extLst>
          </p:cNvPr>
          <p:cNvSpPr/>
          <p:nvPr/>
        </p:nvSpPr>
        <p:spPr>
          <a:xfrm>
            <a:off x="2988911" y="1990770"/>
            <a:ext cx="2318239" cy="3217275"/>
          </a:xfrm>
          <a:prstGeom prst="round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72 Monospace" panose="020B0509030603020204" pitchFamily="49" charset="0"/>
              </a:rPr>
              <a:t>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cs typeface="72 Monospace" panose="020B0509030603020204" pitchFamily="49" charset="0"/>
              </a:rPr>
              <a:t>Experiment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cs typeface="72 Monospace" panose="020B0509030603020204" pitchFamily="49" charset="0"/>
              </a:rPr>
              <a:t>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cs typeface="72 Monospace" panose="020B0509030603020204" pitchFamily="49" charset="0"/>
              </a:rPr>
              <a:t>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cs typeface="72 Monospace" panose="020B0509030603020204" pitchFamily="49" charset="0"/>
              </a:rPr>
              <a:t>Models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925FC9-5E1E-4CAC-8B93-493109D2A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27" y="1277282"/>
            <a:ext cx="2095500" cy="457200"/>
          </a:xfrm>
          <a:prstGeom prst="rect">
            <a:avLst/>
          </a:prstGeom>
        </p:spPr>
      </p:pic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DD2C347-13FD-420F-A11F-97D7A2B3D91E}"/>
              </a:ext>
            </a:extLst>
          </p:cNvPr>
          <p:cNvSpPr/>
          <p:nvPr/>
        </p:nvSpPr>
        <p:spPr>
          <a:xfrm>
            <a:off x="284256" y="1990771"/>
            <a:ext cx="2212759" cy="3217275"/>
          </a:xfrm>
          <a:prstGeom prst="roundRect">
            <a:avLst/>
          </a:prstGeom>
          <a:solidFill>
            <a:srgbClr val="FFC000">
              <a:alpha val="2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72 Monospace" panose="020B0509030603020204" pitchFamily="49" charset="0"/>
              </a:rPr>
              <a:t>Code base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8B62113-17E7-4804-A630-068175A68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857" y="955240"/>
            <a:ext cx="2095500" cy="791000"/>
          </a:xfrm>
          <a:prstGeom prst="rect">
            <a:avLst/>
          </a:prstGeom>
        </p:spPr>
      </p:pic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50CE192-B389-467C-B730-592270E6F6C5}"/>
              </a:ext>
            </a:extLst>
          </p:cNvPr>
          <p:cNvSpPr/>
          <p:nvPr/>
        </p:nvSpPr>
        <p:spPr>
          <a:xfrm>
            <a:off x="5962288" y="1980568"/>
            <a:ext cx="2621282" cy="3217275"/>
          </a:xfrm>
          <a:prstGeom prst="round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72 Monospace" panose="020B0509030603020204" pitchFamily="49" charset="0"/>
              </a:rPr>
              <a:t>Model registry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cs typeface="72 Monospace" panose="020B0509030603020204" pitchFamily="49" charset="0"/>
              </a:rPr>
              <a:t>Staging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cs typeface="72 Monospace" panose="020B0509030603020204" pitchFamily="49" charset="0"/>
              </a:rPr>
              <a:t>Promote experiments to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cs typeface="72 Monospace" panose="020B0509030603020204" pitchFamily="49" charset="0"/>
              </a:rPr>
              <a:t>Versioning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4D9FA97-D439-4A30-997F-2C5ECA3D286F}"/>
              </a:ext>
            </a:extLst>
          </p:cNvPr>
          <p:cNvSpPr/>
          <p:nvPr/>
        </p:nvSpPr>
        <p:spPr>
          <a:xfrm rot="5400000">
            <a:off x="9829591" y="2964235"/>
            <a:ext cx="3217276" cy="1144125"/>
          </a:xfrm>
          <a:prstGeom prst="roundRect">
            <a:avLst/>
          </a:prstGeom>
          <a:solidFill>
            <a:srgbClr val="7030A0">
              <a:alpha val="22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72 Monospace" panose="020B0509030603020204" pitchFamily="49" charset="0"/>
              </a:rPr>
              <a:t>Operations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1003BC44-2E20-42F7-9ADD-1E3A18276BEE}"/>
              </a:ext>
            </a:extLst>
          </p:cNvPr>
          <p:cNvSpPr/>
          <p:nvPr/>
        </p:nvSpPr>
        <p:spPr>
          <a:xfrm>
            <a:off x="2367588" y="3232339"/>
            <a:ext cx="656966" cy="720725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B6CD64A0-7C8E-4326-9229-DFCF1ABCFD6F}"/>
              </a:ext>
            </a:extLst>
          </p:cNvPr>
          <p:cNvSpPr/>
          <p:nvPr/>
        </p:nvSpPr>
        <p:spPr>
          <a:xfrm>
            <a:off x="5265927" y="3241129"/>
            <a:ext cx="751224" cy="720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5B6AA402-0A0C-4C8F-A7C5-62E8C5E1FD0E}"/>
              </a:ext>
            </a:extLst>
          </p:cNvPr>
          <p:cNvSpPr/>
          <p:nvPr/>
        </p:nvSpPr>
        <p:spPr>
          <a:xfrm>
            <a:off x="10396474" y="3228842"/>
            <a:ext cx="596129" cy="72072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1105041B-4745-45E5-9A54-655227E7E89A}"/>
              </a:ext>
            </a:extLst>
          </p:cNvPr>
          <p:cNvSpPr/>
          <p:nvPr/>
        </p:nvSpPr>
        <p:spPr>
          <a:xfrm rot="5400000">
            <a:off x="8215773" y="2983222"/>
            <a:ext cx="3217276" cy="114412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72 Monospace" panose="020B0509030603020204" pitchFamily="49" charset="0"/>
              </a:rPr>
              <a:t>Verification</a:t>
            </a:r>
          </a:p>
        </p:txBody>
      </p:sp>
      <p:sp>
        <p:nvSpPr>
          <p:cNvPr id="44" name="Pfeil: nach rechts 43">
            <a:extLst>
              <a:ext uri="{FF2B5EF4-FFF2-40B4-BE49-F238E27FC236}">
                <a16:creationId xmlns:a16="http://schemas.microsoft.com/office/drawing/2014/main" id="{76608FA2-C6E0-4EAB-B1EC-0A5AC67E661A}"/>
              </a:ext>
            </a:extLst>
          </p:cNvPr>
          <p:cNvSpPr/>
          <p:nvPr/>
        </p:nvSpPr>
        <p:spPr>
          <a:xfrm>
            <a:off x="8492776" y="3246525"/>
            <a:ext cx="748529" cy="720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feil: 180-Grad 44">
            <a:extLst>
              <a:ext uri="{FF2B5EF4-FFF2-40B4-BE49-F238E27FC236}">
                <a16:creationId xmlns:a16="http://schemas.microsoft.com/office/drawing/2014/main" id="{C8430B6F-E844-4C0A-91B4-64FA095D34DB}"/>
              </a:ext>
            </a:extLst>
          </p:cNvPr>
          <p:cNvSpPr/>
          <p:nvPr/>
        </p:nvSpPr>
        <p:spPr>
          <a:xfrm flipH="1" flipV="1">
            <a:off x="3531474" y="5169024"/>
            <a:ext cx="6536089" cy="1235989"/>
          </a:xfrm>
          <a:prstGeom prst="uturnArrow">
            <a:avLst>
              <a:gd name="adj1" fmla="val 25000"/>
              <a:gd name="adj2" fmla="val 25000"/>
              <a:gd name="adj3" fmla="val 23103"/>
              <a:gd name="adj4" fmla="val 43750"/>
              <a:gd name="adj5" fmla="val 97763"/>
            </a:avLst>
          </a:prstGeom>
          <a:gradFill flip="none" rotWithShape="1">
            <a:gsLst>
              <a:gs pos="0">
                <a:srgbClr val="00B050">
                  <a:alpha val="62000"/>
                </a:srgbClr>
              </a:gs>
              <a:gs pos="100000">
                <a:srgbClr val="0070C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70A5BE03-D1FB-407C-BA29-2115A4640878}"/>
              </a:ext>
            </a:extLst>
          </p:cNvPr>
          <p:cNvSpPr txBox="1"/>
          <p:nvPr/>
        </p:nvSpPr>
        <p:spPr>
          <a:xfrm>
            <a:off x="5855068" y="6054512"/>
            <a:ext cx="2758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potentially new experiments?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EDBD6857-4B98-43A3-96E7-117687ED10CE}"/>
              </a:ext>
            </a:extLst>
          </p:cNvPr>
          <p:cNvSpPr txBox="1"/>
          <p:nvPr/>
        </p:nvSpPr>
        <p:spPr>
          <a:xfrm>
            <a:off x="410177" y="5209354"/>
            <a:ext cx="31420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C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Developer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251B980-D62C-4D8D-A935-96E66B0FF6C7}"/>
              </a:ext>
            </a:extLst>
          </p:cNvPr>
          <p:cNvSpPr txBox="1"/>
          <p:nvPr/>
        </p:nvSpPr>
        <p:spPr>
          <a:xfrm>
            <a:off x="5292222" y="5197843"/>
            <a:ext cx="3370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gradFill>
                  <a:gsLst>
                    <a:gs pos="100000">
                      <a:srgbClr val="00B050"/>
                    </a:gs>
                    <a:gs pos="0">
                      <a:srgbClr val="0070C0"/>
                    </a:gs>
                    <a:gs pos="0">
                      <a:srgbClr val="0070C0"/>
                    </a:gs>
                    <a:gs pos="100000">
                      <a:schemeClr val="accent1">
                        <a:lumMod val="45000"/>
                        <a:lumOff val="55000"/>
                      </a:schemeClr>
                    </a:gs>
                    <a:gs pos="24000">
                      <a:srgbClr val="0070C0"/>
                    </a:gs>
                  </a:gsLst>
                  <a:lin ang="0" scaled="1"/>
                </a:gradFill>
                <a:effectLst>
                  <a:outerShdw blurRad="60007" dist="200025" dir="15000000" sy="30000" kx="-1800000" algn="bl" rotWithShape="0">
                    <a:prstClr val="black">
                      <a:alpha val="75000"/>
                    </a:prstClr>
                  </a:outerShdw>
                </a:effectLst>
              </a:rPr>
              <a:t>Researcher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E8A591C-A11D-4EAF-B51B-D14F19E9968B}"/>
              </a:ext>
            </a:extLst>
          </p:cNvPr>
          <p:cNvSpPr txBox="1"/>
          <p:nvPr/>
        </p:nvSpPr>
        <p:spPr>
          <a:xfrm>
            <a:off x="9423504" y="5300459"/>
            <a:ext cx="2791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7030A0"/>
                </a:solidFill>
                <a:effectLst>
                  <a:outerShdw blurRad="60007" dist="200025" dir="15000000" sy="30000" kx="-1800000" algn="bl" rotWithShape="0">
                    <a:prstClr val="black">
                      <a:alpha val="75000"/>
                    </a:prstClr>
                  </a:outerShdw>
                </a:effectLst>
              </a:rPr>
              <a:t>Operator</a:t>
            </a:r>
          </a:p>
        </p:txBody>
      </p:sp>
      <p:sp>
        <p:nvSpPr>
          <p:cNvPr id="23" name="Fußzeilenplatzhalter 4">
            <a:extLst>
              <a:ext uri="{FF2B5EF4-FFF2-40B4-BE49-F238E27FC236}">
                <a16:creationId xmlns:a16="http://schemas.microsoft.com/office/drawing/2014/main" id="{F554BE3C-4090-414C-92D4-4F02ABBA1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Tobias Göcke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41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1" grpId="0" animBg="1"/>
      <p:bldP spid="12" grpId="0" animBg="1"/>
      <p:bldP spid="22" grpId="0" animBg="1"/>
      <p:bldP spid="24" grpId="0" animBg="1"/>
      <p:bldP spid="43" grpId="0" animBg="1"/>
      <p:bldP spid="44" grpId="0" animBg="1"/>
      <p:bldP spid="45" grpId="0" animBg="1"/>
      <p:bldP spid="46" grpId="0"/>
      <p:bldP spid="47" grpId="0"/>
      <p:bldP spid="49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A2687-244E-4948-AD85-CE18CA20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Mlflow</a:t>
            </a:r>
            <a:r>
              <a:rPr lang="en-US" dirty="0"/>
              <a:t> model registry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B6A0ED-458A-4A58-95D9-C95ED073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85F646-8F29-46C2-B283-AC8CD894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694A016-2C08-4F12-919E-906D9A946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805" y="4776859"/>
            <a:ext cx="2639661" cy="996407"/>
          </a:xfrm>
          <a:prstGeom prst="rect">
            <a:avLst/>
          </a:prstGeo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782E2D49-F9F6-49A6-BA60-CAB2BC5E7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004" y="4109215"/>
            <a:ext cx="6180462" cy="2324220"/>
          </a:xfr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3325364-A72D-4A3E-905D-10B9D9132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94" y="529977"/>
            <a:ext cx="5752375" cy="2996153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5998340-C37C-4E3E-A578-F7E56CB4CF69}"/>
              </a:ext>
            </a:extLst>
          </p:cNvPr>
          <p:cNvSpPr txBox="1"/>
          <p:nvPr/>
        </p:nvSpPr>
        <p:spPr>
          <a:xfrm>
            <a:off x="375138" y="1184031"/>
            <a:ext cx="528386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Inference checkpoints can be logged as experiment artifacts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These can be promoted to the model registry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model can have a description and 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Versions of that model can hold their own tags and descriptions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version also links to a specific experiment run where the inference checkpoint can be found.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most interesting models can thus be stored  in  prominent place, augmented with information, potentially ready for 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@DWD we currently experiment with this tool. Use </a:t>
            </a:r>
            <a:r>
              <a:rPr lang="en-US" sz="2000" dirty="0" err="1"/>
              <a:t>verisons</a:t>
            </a:r>
            <a:r>
              <a:rPr lang="en-US" sz="2000" dirty="0"/>
              <a:t> to document training history.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85C8F1C-DB13-47F3-8506-839C85FE4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Tobias Göcke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2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CE95B4-050B-4CF7-A9CE-010AB035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D8EE17-1192-4459-A34D-C1A85C2FD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Organize experiments</a:t>
            </a:r>
          </a:p>
          <a:p>
            <a:r>
              <a:rPr lang="en-US" dirty="0"/>
              <a:t>Reproducibility</a:t>
            </a:r>
          </a:p>
          <a:p>
            <a:r>
              <a:rPr lang="en-US" dirty="0"/>
              <a:t>Evaluate hyperparameter studies</a:t>
            </a:r>
          </a:p>
          <a:p>
            <a:r>
              <a:rPr lang="en-US" dirty="0"/>
              <a:t>Register models</a:t>
            </a:r>
          </a:p>
          <a:p>
            <a:r>
              <a:rPr lang="en-US" dirty="0"/>
              <a:t>Transition to inference, routine verification and operations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E75C9F-0A85-4360-9121-B6AEB8664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23C8A5-73C9-4EBC-B022-B5C8CF7A4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D71B0366-5364-47DE-98C2-691B1D47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Tobias Göcke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54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7424A00-6D52-303D-B5F8-603A43D0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E-AI Basic Tutorials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E1707E6D-3F3E-6123-DDE2-D800F997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B4B4D-7CA3-9044-876B-883B54F8677D}" type="slidenum">
              <a:rPr lang="fr-BE" smtClean="0"/>
              <a:pPr/>
              <a:t>13</a:t>
            </a:fld>
            <a:endParaRPr lang="fr-BE"/>
          </a:p>
        </p:txBody>
      </p: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317B9C0C-376E-F7A9-9A35-6D4AE662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Tobias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Göcke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Helen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Theissen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Marek Jacob</a:t>
            </a:r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32F1621F-4006-BC84-AD25-6D3119EEE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E5888-0A94-4AC9-9761-3FE3876F242A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3B5641C-7941-7963-C849-EF3E183FE34D}"/>
              </a:ext>
            </a:extLst>
          </p:cNvPr>
          <p:cNvSpPr txBox="1"/>
          <p:nvPr/>
        </p:nvSpPr>
        <p:spPr>
          <a:xfrm rot="531860">
            <a:off x="5894355" y="2277823"/>
            <a:ext cx="2587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highlight>
                  <a:srgbClr val="FF0000"/>
                </a:highlight>
              </a:rPr>
              <a:t>5.2</a:t>
            </a:r>
            <a:endParaRPr lang="de-DE" sz="4800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DD1697E9-4FBF-47BE-AA7B-B0819C668F7F}"/>
              </a:ext>
            </a:extLst>
          </p:cNvPr>
          <p:cNvSpPr/>
          <p:nvPr/>
        </p:nvSpPr>
        <p:spPr>
          <a:xfrm>
            <a:off x="425166" y="2953057"/>
            <a:ext cx="7674014" cy="15549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A8C13D-35E7-4832-B784-51C24B323ADA}"/>
              </a:ext>
            </a:extLst>
          </p:cNvPr>
          <p:cNvSpPr/>
          <p:nvPr/>
        </p:nvSpPr>
        <p:spPr>
          <a:xfrm>
            <a:off x="605581" y="1329867"/>
            <a:ext cx="800501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Tutorial E-AI Basics 4: January Wednesday 22, 2025, 11-12 CET</a:t>
            </a:r>
          </a:p>
          <a:p>
            <a:r>
              <a:rPr lang="en-GB" dirty="0"/>
              <a:t>"</a:t>
            </a:r>
            <a:r>
              <a:rPr lang="en-GB" dirty="0" err="1"/>
              <a:t>MLOps</a:t>
            </a:r>
            <a:r>
              <a:rPr lang="en-GB" dirty="0"/>
              <a:t>" - Machine Learning Operations</a:t>
            </a:r>
          </a:p>
          <a:p>
            <a:r>
              <a:rPr lang="en-GB" dirty="0"/>
              <a:t>4.1 Overview (20') [RP]</a:t>
            </a:r>
          </a:p>
          <a:p>
            <a:r>
              <a:rPr lang="en-GB" dirty="0"/>
              <a:t>4.2 </a:t>
            </a:r>
            <a:r>
              <a:rPr lang="en-GB" dirty="0" err="1"/>
              <a:t>MLOps</a:t>
            </a:r>
            <a:r>
              <a:rPr lang="en-GB" dirty="0"/>
              <a:t> in relation to traditional Weather forecasting (20') [MJ]</a:t>
            </a:r>
          </a:p>
          <a:p>
            <a:r>
              <a:rPr lang="en-GB" dirty="0"/>
              <a:t>4.3 Road to </a:t>
            </a:r>
            <a:r>
              <a:rPr lang="en-GB" dirty="0" err="1"/>
              <a:t>MLOps</a:t>
            </a:r>
            <a:r>
              <a:rPr lang="en-GB" dirty="0"/>
              <a:t> (20’) [DN]</a:t>
            </a:r>
          </a:p>
          <a:p>
            <a:endParaRPr lang="en-GB" dirty="0"/>
          </a:p>
          <a:p>
            <a:r>
              <a:rPr lang="en-GB" dirty="0"/>
              <a:t>Tutorial E-AI Basics 5: February Wednesday 19, 2025, 11-12 CET</a:t>
            </a:r>
          </a:p>
          <a:p>
            <a:r>
              <a:rPr lang="en-GB" dirty="0"/>
              <a:t>MLflow - an open-source platform for managing the machine learning lifecycle</a:t>
            </a:r>
          </a:p>
          <a:p>
            <a:r>
              <a:rPr lang="en-GB" dirty="0"/>
              <a:t>5.1 Overview - User perspective (20') [TG]</a:t>
            </a:r>
          </a:p>
          <a:p>
            <a:r>
              <a:rPr lang="en-GB" dirty="0"/>
              <a:t>5.2 Logging to MLflow as a ML software developer (20') [HT]</a:t>
            </a:r>
          </a:p>
          <a:p>
            <a:r>
              <a:rPr lang="en-GB" dirty="0"/>
              <a:t>5.3 Running MLflow server as a user and as a service (20') [MJ]</a:t>
            </a:r>
          </a:p>
          <a:p>
            <a:endParaRPr lang="en-GB" dirty="0"/>
          </a:p>
          <a:p>
            <a:r>
              <a:rPr lang="en-GB" dirty="0"/>
              <a:t>Tutorial E-AI Basics 6: February Wednesday 26, 2025, 11-12 CET</a:t>
            </a:r>
          </a:p>
          <a:p>
            <a:r>
              <a:rPr lang="en-GB" dirty="0"/>
              <a:t>CI/CD - Continuous Integration and Continuous Deployment of ML codes</a:t>
            </a:r>
          </a:p>
          <a:p>
            <a:r>
              <a:rPr lang="en-GB" dirty="0"/>
              <a:t>6.1 Overview – What can CI/CD do for you? (20') [MJ]</a:t>
            </a:r>
          </a:p>
          <a:p>
            <a:r>
              <a:rPr lang="en-GB" dirty="0"/>
              <a:t>6.2 Basic tests with </a:t>
            </a:r>
            <a:r>
              <a:rPr lang="en-GB" dirty="0" err="1"/>
              <a:t>Pytest</a:t>
            </a:r>
            <a:r>
              <a:rPr lang="en-GB" dirty="0"/>
              <a:t> (20') [JD]</a:t>
            </a:r>
          </a:p>
          <a:p>
            <a:r>
              <a:rPr lang="en-GB" dirty="0"/>
              <a:t>6.3 Setting up a runner (20') [FP]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AD7C27C-8658-4E3A-B2B9-DF92743A517B}"/>
              </a:ext>
            </a:extLst>
          </p:cNvPr>
          <p:cNvSpPr txBox="1"/>
          <p:nvPr/>
        </p:nvSpPr>
        <p:spPr>
          <a:xfrm>
            <a:off x="8604695" y="5782100"/>
            <a:ext cx="256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AI generated Image, </a:t>
            </a:r>
            <a:br>
              <a:rPr lang="en-GB" sz="1200" dirty="0"/>
            </a:br>
            <a:r>
              <a:rPr lang="en-GB" sz="1200" dirty="0"/>
              <a:t>© Marek Jacob 2024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BAC6EB0-9538-4B49-822F-29050697D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80" y="183532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99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D9179-9E69-532E-6ADE-15B956ED5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802D0F4-4F23-EF95-CB06-90B6964344D5}"/>
              </a:ext>
            </a:extLst>
          </p:cNvPr>
          <p:cNvSpPr/>
          <p:nvPr/>
        </p:nvSpPr>
        <p:spPr>
          <a:xfrm>
            <a:off x="7365115" y="5563217"/>
            <a:ext cx="1971997" cy="403055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9BE6B07-45FA-334D-7876-95B986D6F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01558"/>
            <a:ext cx="7772400" cy="47851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7C89038-9421-FC1B-353C-6D775A95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Logging</a:t>
            </a:r>
            <a:r>
              <a:rPr lang="de-DE" dirty="0"/>
              <a:t> in </a:t>
            </a:r>
            <a:r>
              <a:rPr lang="de-DE" dirty="0" err="1"/>
              <a:t>MLFlow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345ED4-7567-C2E0-66C9-9E23BD40C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DF482D-5743-BA31-61D1-D3AFAB8AC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Helen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Theissen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816639-4275-C796-2BE2-EC1D84C67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6986CA-22E8-3892-B71A-08B49F350601}"/>
              </a:ext>
            </a:extLst>
          </p:cNvPr>
          <p:cNvSpPr txBox="1"/>
          <p:nvPr/>
        </p:nvSpPr>
        <p:spPr>
          <a:xfrm>
            <a:off x="743818" y="1831616"/>
            <a:ext cx="2513732" cy="1477328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Mlflow</a:t>
            </a:r>
            <a:r>
              <a:rPr lang="en-US" dirty="0"/>
              <a:t> server for</a:t>
            </a:r>
          </a:p>
          <a:p>
            <a:r>
              <a:rPr lang="en-US" dirty="0"/>
              <a:t>local experimentation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mlflow</a:t>
            </a:r>
            <a:r>
              <a:rPr lang="en-US" dirty="0"/>
              <a:t> </a:t>
            </a:r>
            <a:r>
              <a:rPr lang="en-US" dirty="0" err="1"/>
              <a:t>ui</a:t>
            </a:r>
            <a:endParaRPr lang="en-US" dirty="0"/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D0E9E6-B1E3-31AF-DDE5-C3B4E3B35757}"/>
              </a:ext>
            </a:extLst>
          </p:cNvPr>
          <p:cNvSpPr txBox="1"/>
          <p:nvPr/>
        </p:nvSpPr>
        <p:spPr>
          <a:xfrm>
            <a:off x="7393484" y="5574806"/>
            <a:ext cx="193514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Experiment name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A34AC86-31A7-71FB-A5FE-88C0ACB82568}"/>
              </a:ext>
            </a:extLst>
          </p:cNvPr>
          <p:cNvSpPr/>
          <p:nvPr/>
        </p:nvSpPr>
        <p:spPr>
          <a:xfrm>
            <a:off x="4142706" y="2743356"/>
            <a:ext cx="2646815" cy="613801"/>
          </a:xfrm>
          <a:prstGeom prst="ellipse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AAFDE7A-AD06-B7F4-2DC0-D24C06ABEA4C}"/>
              </a:ext>
            </a:extLst>
          </p:cNvPr>
          <p:cNvSpPr/>
          <p:nvPr/>
        </p:nvSpPr>
        <p:spPr>
          <a:xfrm>
            <a:off x="6096000" y="701558"/>
            <a:ext cx="1545771" cy="447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F3BF696-E692-D832-8191-0668F31C3F58}"/>
              </a:ext>
            </a:extLst>
          </p:cNvPr>
          <p:cNvCxnSpPr>
            <a:cxnSpLocks/>
          </p:cNvCxnSpPr>
          <p:nvPr/>
        </p:nvCxnSpPr>
        <p:spPr>
          <a:xfrm flipH="1" flipV="1">
            <a:off x="6332321" y="3357157"/>
            <a:ext cx="992023" cy="2351314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35E26CE9-B9E7-DF69-43DD-FBD2649C8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4067273"/>
            <a:ext cx="6057900" cy="14351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30C57AF-C76A-82C8-695B-CB368DA6E3C2}"/>
              </a:ext>
            </a:extLst>
          </p:cNvPr>
          <p:cNvSpPr/>
          <p:nvPr/>
        </p:nvSpPr>
        <p:spPr>
          <a:xfrm>
            <a:off x="3813802" y="4741324"/>
            <a:ext cx="2514600" cy="3248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C0C3F3-A138-BE10-BA49-5A9350FC338F}"/>
              </a:ext>
            </a:extLst>
          </p:cNvPr>
          <p:cNvCxnSpPr>
            <a:cxnSpLocks/>
          </p:cNvCxnSpPr>
          <p:nvPr/>
        </p:nvCxnSpPr>
        <p:spPr>
          <a:xfrm flipH="1" flipV="1">
            <a:off x="5466113" y="5381897"/>
            <a:ext cx="1862150" cy="326574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21B353-2C55-FA5E-EB79-2A666D8CF3F4}"/>
              </a:ext>
            </a:extLst>
          </p:cNvPr>
          <p:cNvSpPr txBox="1"/>
          <p:nvPr/>
        </p:nvSpPr>
        <p:spPr>
          <a:xfrm>
            <a:off x="743818" y="1440852"/>
            <a:ext cx="81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B6D733-57F5-46B5-3A9E-BA301288C674}"/>
              </a:ext>
            </a:extLst>
          </p:cNvPr>
          <p:cNvSpPr txBox="1"/>
          <p:nvPr/>
        </p:nvSpPr>
        <p:spPr>
          <a:xfrm>
            <a:off x="743818" y="3882607"/>
            <a:ext cx="81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1819282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2DD44-8BED-65D6-F3CE-023DF349E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404B0-BE75-A658-9CBC-5A400BEC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Logging</a:t>
            </a:r>
            <a:r>
              <a:rPr lang="de-DE" dirty="0"/>
              <a:t> in </a:t>
            </a:r>
            <a:r>
              <a:rPr lang="de-DE" dirty="0" err="1"/>
              <a:t>MLFlow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446568-740A-9D1C-2AEB-D2781227C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787597-1BD0-F15E-5C39-10A8DA672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Helen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Theissen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30866E-8BF0-F99F-20AA-A463DA1B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FA000-04AC-8723-64EA-3DADC89DBBC1}"/>
              </a:ext>
            </a:extLst>
          </p:cNvPr>
          <p:cNvSpPr txBox="1"/>
          <p:nvPr/>
        </p:nvSpPr>
        <p:spPr>
          <a:xfrm>
            <a:off x="1350996" y="1085850"/>
            <a:ext cx="2103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an </a:t>
            </a:r>
            <a:r>
              <a:rPr lang="en-US" dirty="0" err="1"/>
              <a:t>MLflow</a:t>
            </a:r>
            <a:r>
              <a:rPr lang="en-US" dirty="0"/>
              <a:t>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32FC0-0B3E-5793-8EED-9B6C5A131773}"/>
              </a:ext>
            </a:extLst>
          </p:cNvPr>
          <p:cNvSpPr txBox="1"/>
          <p:nvPr/>
        </p:nvSpPr>
        <p:spPr>
          <a:xfrm>
            <a:off x="1938316" y="2073541"/>
            <a:ext cx="86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tag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C34EC-2979-94E7-BB7C-5A3C532563F9}"/>
              </a:ext>
            </a:extLst>
          </p:cNvPr>
          <p:cNvSpPr txBox="1"/>
          <p:nvPr/>
        </p:nvSpPr>
        <p:spPr>
          <a:xfrm>
            <a:off x="1699532" y="5587484"/>
            <a:ext cx="1345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metrics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2C741E8-DC19-7465-87B5-9166624519EA}"/>
              </a:ext>
            </a:extLst>
          </p:cNvPr>
          <p:cNvSpPr/>
          <p:nvPr/>
        </p:nvSpPr>
        <p:spPr>
          <a:xfrm>
            <a:off x="4235592" y="2628900"/>
            <a:ext cx="479283" cy="314322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B88F5-91C6-D3F5-9703-4A34DC8E4E11}"/>
              </a:ext>
            </a:extLst>
          </p:cNvPr>
          <p:cNvSpPr txBox="1"/>
          <p:nvPr/>
        </p:nvSpPr>
        <p:spPr>
          <a:xfrm>
            <a:off x="2402759" y="4185979"/>
            <a:ext cx="144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loop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88A61-564D-1EE0-83D9-0BC86C894C05}"/>
              </a:ext>
            </a:extLst>
          </p:cNvPr>
          <p:cNvSpPr txBox="1"/>
          <p:nvPr/>
        </p:nvSpPr>
        <p:spPr>
          <a:xfrm>
            <a:off x="1531494" y="1588869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parameters</a:t>
            </a:r>
          </a:p>
        </p:txBody>
      </p:sp>
      <p:pic>
        <p:nvPicPr>
          <p:cNvPr id="20" name="Picture 1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181FA14-7966-4268-416F-96E6CA8D0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152" y="828675"/>
            <a:ext cx="7326848" cy="559504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BD25EAF-1094-414C-3A73-663D6FFCFCE3}"/>
              </a:ext>
            </a:extLst>
          </p:cNvPr>
          <p:cNvCxnSpPr/>
          <p:nvPr/>
        </p:nvCxnSpPr>
        <p:spPr>
          <a:xfrm flipV="1">
            <a:off x="3581400" y="1085850"/>
            <a:ext cx="1283752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529C84-0D12-3001-810A-63BF13E98812}"/>
              </a:ext>
            </a:extLst>
          </p:cNvPr>
          <p:cNvCxnSpPr/>
          <p:nvPr/>
        </p:nvCxnSpPr>
        <p:spPr>
          <a:xfrm>
            <a:off x="3454521" y="1773535"/>
            <a:ext cx="12603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A135CA-D32C-6052-084D-83365C652FEC}"/>
              </a:ext>
            </a:extLst>
          </p:cNvPr>
          <p:cNvCxnSpPr/>
          <p:nvPr/>
        </p:nvCxnSpPr>
        <p:spPr>
          <a:xfrm>
            <a:off x="3045350" y="2258207"/>
            <a:ext cx="16695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47B8637-8FB2-EAB8-1B69-3EFF27CE7AD0}"/>
              </a:ext>
            </a:extLst>
          </p:cNvPr>
          <p:cNvCxnSpPr/>
          <p:nvPr/>
        </p:nvCxnSpPr>
        <p:spPr>
          <a:xfrm>
            <a:off x="3266200" y="5772150"/>
            <a:ext cx="1963025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994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9005D-22D8-E907-1730-42A7028F0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33A511-1819-F983-D4BE-5B0D2C04E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Logging</a:t>
            </a:r>
            <a:r>
              <a:rPr lang="de-DE" dirty="0"/>
              <a:t> in </a:t>
            </a:r>
            <a:r>
              <a:rPr lang="de-DE" dirty="0" err="1"/>
              <a:t>MLFlow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45B85F-8ADC-50B6-AD33-7AC91D6F2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94ED8A-6303-090A-BB03-B6706E36D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Helen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Theissen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276F00-03BF-617D-76EC-1BAF762B1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05F52-23E0-7C2C-EF2B-C1F86F13DE3A}"/>
              </a:ext>
            </a:extLst>
          </p:cNvPr>
          <p:cNvSpPr txBox="1"/>
          <p:nvPr/>
        </p:nvSpPr>
        <p:spPr>
          <a:xfrm>
            <a:off x="1296592" y="1334877"/>
            <a:ext cx="1777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signature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9127D-EF3D-2337-74E8-9BD67092DAA8}"/>
              </a:ext>
            </a:extLst>
          </p:cNvPr>
          <p:cNvSpPr txBox="1"/>
          <p:nvPr/>
        </p:nvSpPr>
        <p:spPr>
          <a:xfrm>
            <a:off x="1569132" y="2915592"/>
            <a:ext cx="1145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figure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D301F4-5EA5-A7C7-8F7B-CD26606E8F0B}"/>
              </a:ext>
            </a:extLst>
          </p:cNvPr>
          <p:cNvSpPr txBox="1"/>
          <p:nvPr/>
        </p:nvSpPr>
        <p:spPr>
          <a:xfrm>
            <a:off x="1468114" y="2112567"/>
            <a:ext cx="1220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model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9CC5E4-84E1-7D75-1AE5-E8CF5C262C3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074258" y="1519543"/>
            <a:ext cx="16406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26643F-ED15-0C99-D60A-6F1D33506640}"/>
              </a:ext>
            </a:extLst>
          </p:cNvPr>
          <p:cNvCxnSpPr/>
          <p:nvPr/>
        </p:nvCxnSpPr>
        <p:spPr>
          <a:xfrm>
            <a:off x="3264389" y="3102143"/>
            <a:ext cx="12603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1E1D5D-BEA5-9922-D65C-AAF8D41D5787}"/>
              </a:ext>
            </a:extLst>
          </p:cNvPr>
          <p:cNvCxnSpPr/>
          <p:nvPr/>
        </p:nvCxnSpPr>
        <p:spPr>
          <a:xfrm>
            <a:off x="3074258" y="2340877"/>
            <a:ext cx="16695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1D2D8C07-B128-9830-4F05-A096612C5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948" y="931056"/>
            <a:ext cx="6957608" cy="26550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4431B8-BCCD-DE54-8503-A691047FA89F}"/>
              </a:ext>
            </a:extLst>
          </p:cNvPr>
          <p:cNvSpPr txBox="1"/>
          <p:nvPr/>
        </p:nvSpPr>
        <p:spPr>
          <a:xfrm>
            <a:off x="1524365" y="419143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2094B-A9D1-6989-478C-EC5E81CCB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DCC9B-6557-0F50-56E9-17E9B25A3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Logged</a:t>
            </a:r>
            <a:r>
              <a:rPr lang="de-DE" dirty="0"/>
              <a:t> Run in UI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8A7FA5-354C-F1AF-4C30-54D15802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F520A-AE64-5531-4CC0-98B45B0E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Helen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Theissen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D809EB-BF1C-417E-0A54-3A13EF12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17BE29-2D85-0F5B-4D70-6B2709287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529" y="1020880"/>
            <a:ext cx="7772400" cy="540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08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26CF4-33E9-4D02-9A6B-B036773A0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FBCA63-D8F7-ACDB-C552-46B6CA1C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Logged</a:t>
            </a:r>
            <a:r>
              <a:rPr lang="de-DE" dirty="0"/>
              <a:t> Run in UI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8C0E-42A5-B5CD-38AA-EF608479B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FB042B-F62F-00A0-508B-D87E8EF5D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Helen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Theissen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FFEA28-5A63-28B8-7323-6826300F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18</a:t>
            </a:fld>
            <a:endParaRPr lang="de-DE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66930109-2A81-F46A-E6C6-E6D6B0B9C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678" y="1085850"/>
            <a:ext cx="8577309" cy="492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69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7FDB5-B7C9-C39F-599F-5435714F3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5ABD47-3AFF-6251-669D-12E75E6A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Logged</a:t>
            </a:r>
            <a:r>
              <a:rPr lang="de-DE" dirty="0"/>
              <a:t> Run in UI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83F2D1-E788-9ADD-894E-86C4B952E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0947C8-88EE-82FE-F5B4-D9E01BCA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Helen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Theissen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CA992F-84DE-34CD-AD30-E6BBFA19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10D2D0-A1EF-4988-312E-DE197E0C4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79" y="985837"/>
            <a:ext cx="7772400" cy="518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05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7424A00-6D52-303D-B5F8-603A43D0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E-AI Basic Tutorials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E1707E6D-3F3E-6123-DDE2-D800F997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B4B4D-7CA3-9044-876B-883B54F8677D}" type="slidenum">
              <a:rPr lang="fr-BE" smtClean="0"/>
              <a:pPr/>
              <a:t>2</a:t>
            </a:fld>
            <a:endParaRPr lang="fr-BE"/>
          </a:p>
        </p:txBody>
      </p: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317B9C0C-376E-F7A9-9A35-6D4AE662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Tobias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Göcke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Helen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Theissen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Marek Jacob</a:t>
            </a:r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32F1621F-4006-BC84-AD25-6D3119EEE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E5888-0A94-4AC9-9761-3FE3876F242A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3B5641C-7941-7963-C849-EF3E183FE34D}"/>
              </a:ext>
            </a:extLst>
          </p:cNvPr>
          <p:cNvSpPr txBox="1"/>
          <p:nvPr/>
        </p:nvSpPr>
        <p:spPr>
          <a:xfrm rot="531860">
            <a:off x="5894355" y="2277823"/>
            <a:ext cx="2587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highlight>
                  <a:srgbClr val="FF0000"/>
                </a:highlight>
              </a:rPr>
              <a:t>5.1</a:t>
            </a:r>
            <a:endParaRPr lang="de-DE" sz="4800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DD1697E9-4FBF-47BE-AA7B-B0819C668F7F}"/>
              </a:ext>
            </a:extLst>
          </p:cNvPr>
          <p:cNvSpPr/>
          <p:nvPr/>
        </p:nvSpPr>
        <p:spPr>
          <a:xfrm>
            <a:off x="425166" y="2953057"/>
            <a:ext cx="7674014" cy="15549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A8C13D-35E7-4832-B784-51C24B323ADA}"/>
              </a:ext>
            </a:extLst>
          </p:cNvPr>
          <p:cNvSpPr/>
          <p:nvPr/>
        </p:nvSpPr>
        <p:spPr>
          <a:xfrm>
            <a:off x="605581" y="1329867"/>
            <a:ext cx="800501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Tutorial E-AI Basics 4: January Wednesday 22, 2025, 11-12 CET</a:t>
            </a:r>
          </a:p>
          <a:p>
            <a:r>
              <a:rPr lang="en-GB" dirty="0"/>
              <a:t>"</a:t>
            </a:r>
            <a:r>
              <a:rPr lang="en-GB" dirty="0" err="1"/>
              <a:t>MLOps</a:t>
            </a:r>
            <a:r>
              <a:rPr lang="en-GB" dirty="0"/>
              <a:t>" - Machine Learning Operations</a:t>
            </a:r>
          </a:p>
          <a:p>
            <a:r>
              <a:rPr lang="en-GB" dirty="0"/>
              <a:t>4.1 Overview (20') [RP]</a:t>
            </a:r>
          </a:p>
          <a:p>
            <a:r>
              <a:rPr lang="en-GB" dirty="0"/>
              <a:t>4.2 </a:t>
            </a:r>
            <a:r>
              <a:rPr lang="en-GB" dirty="0" err="1"/>
              <a:t>MLOps</a:t>
            </a:r>
            <a:r>
              <a:rPr lang="en-GB" dirty="0"/>
              <a:t> in relation to traditional Weather forecasting (20') [MJ]</a:t>
            </a:r>
          </a:p>
          <a:p>
            <a:r>
              <a:rPr lang="en-GB" dirty="0"/>
              <a:t>4.3 Road to </a:t>
            </a:r>
            <a:r>
              <a:rPr lang="en-GB" dirty="0" err="1"/>
              <a:t>MLOps</a:t>
            </a:r>
            <a:r>
              <a:rPr lang="en-GB" dirty="0"/>
              <a:t> (20’) [DN]</a:t>
            </a:r>
          </a:p>
          <a:p>
            <a:endParaRPr lang="en-GB" dirty="0"/>
          </a:p>
          <a:p>
            <a:r>
              <a:rPr lang="en-GB" dirty="0"/>
              <a:t>Tutorial E-AI Basics 5: February Wednesday 19, 2025, 11-12 CET</a:t>
            </a:r>
          </a:p>
          <a:p>
            <a:r>
              <a:rPr lang="en-GB" dirty="0"/>
              <a:t>MLflow - an open-source platform for managing the machine learning lifecycle</a:t>
            </a:r>
          </a:p>
          <a:p>
            <a:r>
              <a:rPr lang="en-GB" dirty="0"/>
              <a:t>5.1 Overview - User perspective (20') [TG]</a:t>
            </a:r>
          </a:p>
          <a:p>
            <a:r>
              <a:rPr lang="en-GB" dirty="0"/>
              <a:t>5.2 Logging to MLflow as a ML software developer (20') [HT]</a:t>
            </a:r>
          </a:p>
          <a:p>
            <a:r>
              <a:rPr lang="en-GB" dirty="0"/>
              <a:t>5.3 Running MLflow server as a user and as a service (20') [MJ]</a:t>
            </a:r>
          </a:p>
          <a:p>
            <a:endParaRPr lang="en-GB" dirty="0"/>
          </a:p>
          <a:p>
            <a:r>
              <a:rPr lang="en-GB" dirty="0"/>
              <a:t>Tutorial E-AI Basics 6: February Wednesday 26, 2025, 11-12 CET</a:t>
            </a:r>
          </a:p>
          <a:p>
            <a:r>
              <a:rPr lang="en-GB" dirty="0"/>
              <a:t>CI/CD - Continuous Integration and Continuous Deployment of ML codes</a:t>
            </a:r>
          </a:p>
          <a:p>
            <a:r>
              <a:rPr lang="en-GB" dirty="0"/>
              <a:t>6.1 Overview – What can CI/CD do for you? (20') [MJ]</a:t>
            </a:r>
          </a:p>
          <a:p>
            <a:r>
              <a:rPr lang="en-GB" dirty="0"/>
              <a:t>6.2 Basic tests with </a:t>
            </a:r>
            <a:r>
              <a:rPr lang="en-GB" dirty="0" err="1"/>
              <a:t>Pytest</a:t>
            </a:r>
            <a:r>
              <a:rPr lang="en-GB" dirty="0"/>
              <a:t> (20') [JD]</a:t>
            </a:r>
          </a:p>
          <a:p>
            <a:r>
              <a:rPr lang="en-GB" dirty="0"/>
              <a:t>6.3 Setting up a runner (20') [FP]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A249EFE-0997-43A5-A74E-5ED4D0B701D6}"/>
              </a:ext>
            </a:extLst>
          </p:cNvPr>
          <p:cNvSpPr txBox="1"/>
          <p:nvPr/>
        </p:nvSpPr>
        <p:spPr>
          <a:xfrm>
            <a:off x="8604695" y="5782100"/>
            <a:ext cx="256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AI generated Image, </a:t>
            </a:r>
            <a:br>
              <a:rPr lang="en-GB" sz="1200" dirty="0"/>
            </a:br>
            <a:r>
              <a:rPr lang="en-GB" sz="1200" dirty="0"/>
              <a:t>© Marek Jacob 2024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9CD6426-5425-4664-B488-1B776ECAA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80" y="183532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5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8E9E-0788-5CBF-9DF8-F2D01247D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1821C-5029-D0C0-BF9F-770A960E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Logged</a:t>
            </a:r>
            <a:r>
              <a:rPr lang="de-DE" dirty="0"/>
              <a:t> Run in UI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543A9-2D4E-52FE-9DE3-7BF7D6375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43EE51-0A46-520B-7431-C450DFF9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Helen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Theissen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BFD58F-6B47-EEB8-02E0-4AFAC10D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A89B8F-0B6D-D8F1-3A19-98D2F2EE9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79" y="985837"/>
            <a:ext cx="7772400" cy="5188640"/>
          </a:xfrm>
          <a:prstGeom prst="rect">
            <a:avLst/>
          </a:prstGeom>
        </p:spPr>
      </p:pic>
      <p:pic>
        <p:nvPicPr>
          <p:cNvPr id="7" name="Picture 6" descr="A graph of a line&#10;&#10;AI-generated content may be incorrect.">
            <a:extLst>
              <a:ext uri="{FF2B5EF4-FFF2-40B4-BE49-F238E27FC236}">
                <a16:creationId xmlns:a16="http://schemas.microsoft.com/office/drawing/2014/main" id="{6562DA23-E93C-BD83-47B2-B3F518BC3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163" y="2268615"/>
            <a:ext cx="5603874" cy="413903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1BBFB8B-0C44-DDEF-1270-CBD30270BF7E}"/>
              </a:ext>
            </a:extLst>
          </p:cNvPr>
          <p:cNvSpPr/>
          <p:nvPr/>
        </p:nvSpPr>
        <p:spPr>
          <a:xfrm>
            <a:off x="2743200" y="3186113"/>
            <a:ext cx="971550" cy="342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22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358A6-0320-30A4-1A27-CC66C4C51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D5AE4B-D3D0-23BF-C6AA-E70FF377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Logging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ECMWF </a:t>
            </a:r>
            <a:r>
              <a:rPr lang="de-DE" dirty="0" err="1"/>
              <a:t>MLflow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925CAE-FDE4-73F3-7A1F-1D9720B63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64EBDD-D4FB-2FC5-D32F-6195C61D7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Helen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Theissen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24FCC8-47CD-80B7-10B2-740A1C025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F25704-996A-4203-538E-ECFD70B45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" y="1637643"/>
            <a:ext cx="11564812" cy="3877331"/>
          </a:xfrm>
        </p:spPr>
      </p:pic>
    </p:spTree>
    <p:extLst>
      <p:ext uri="{BB962C8B-B14F-4D97-AF65-F5344CB8AC3E}">
        <p14:creationId xmlns:p14="http://schemas.microsoft.com/office/powerpoint/2010/main" val="735829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AAB78-C09A-6923-5A7E-7819E2629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791EC0-7674-353B-FB8E-23C431D2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Logging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ECMWF </a:t>
            </a:r>
            <a:r>
              <a:rPr lang="de-DE" dirty="0" err="1"/>
              <a:t>MLflow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AnemoiMLflowClient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1FD935-937C-8EA6-7C90-A50469CB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89D2CA-0D7E-DED0-E78F-280DD0705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Helen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Theissen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5CE0F4-0888-2A2E-57C2-A7D6F7F6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14" name="Content Placeholder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36364C-9921-2E7F-BE95-8C893085C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5294"/>
            <a:ext cx="10515600" cy="4997950"/>
          </a:xfrm>
        </p:spPr>
      </p:pic>
    </p:spTree>
    <p:extLst>
      <p:ext uri="{BB962C8B-B14F-4D97-AF65-F5344CB8AC3E}">
        <p14:creationId xmlns:p14="http://schemas.microsoft.com/office/powerpoint/2010/main" val="490270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7424A00-6D52-303D-B5F8-603A43D0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E-AI Basic Tutorials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E588C5B-0CDD-4342-0E3B-80C8E6EB99E6}"/>
              </a:ext>
            </a:extLst>
          </p:cNvPr>
          <p:cNvSpPr txBox="1"/>
          <p:nvPr/>
        </p:nvSpPr>
        <p:spPr>
          <a:xfrm>
            <a:off x="8604695" y="5782100"/>
            <a:ext cx="256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AI generated Image, </a:t>
            </a:r>
            <a:br>
              <a:rPr lang="en-GB" sz="1200" dirty="0"/>
            </a:br>
            <a:r>
              <a:rPr lang="en-GB" sz="1200" dirty="0"/>
              <a:t>© Marek Jacob 2024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E1707E6D-3F3E-6123-DDE2-D800F997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B4B4D-7CA3-9044-876B-883B54F8677D}" type="slidenum">
              <a:rPr lang="fr-BE" smtClean="0"/>
              <a:pPr/>
              <a:t>23</a:t>
            </a:fld>
            <a:endParaRPr lang="fr-BE"/>
          </a:p>
        </p:txBody>
      </p: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317B9C0C-376E-F7A9-9A35-6D4AE662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Tobias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Göcke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Helen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Theissen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Marek Jacob</a:t>
            </a:r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32F1621F-4006-BC84-AD25-6D3119EEE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E5888-0A94-4AC9-9761-3FE3876F242A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3B5641C-7941-7963-C849-EF3E183FE34D}"/>
              </a:ext>
            </a:extLst>
          </p:cNvPr>
          <p:cNvSpPr txBox="1"/>
          <p:nvPr/>
        </p:nvSpPr>
        <p:spPr>
          <a:xfrm rot="531860">
            <a:off x="5894355" y="2277823"/>
            <a:ext cx="2587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highlight>
                  <a:srgbClr val="FF0000"/>
                </a:highlight>
              </a:rPr>
              <a:t>5.3</a:t>
            </a:r>
            <a:endParaRPr lang="de-DE" sz="4800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DD1697E9-4FBF-47BE-AA7B-B0819C668F7F}"/>
              </a:ext>
            </a:extLst>
          </p:cNvPr>
          <p:cNvSpPr/>
          <p:nvPr/>
        </p:nvSpPr>
        <p:spPr>
          <a:xfrm>
            <a:off x="425166" y="2953057"/>
            <a:ext cx="7674014" cy="15549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A8C13D-35E7-4832-B784-51C24B323ADA}"/>
              </a:ext>
            </a:extLst>
          </p:cNvPr>
          <p:cNvSpPr/>
          <p:nvPr/>
        </p:nvSpPr>
        <p:spPr>
          <a:xfrm>
            <a:off x="605581" y="1329867"/>
            <a:ext cx="800501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Tutorial E-AI Basics 4: January Wednesday 22, 2025, 11-12 CET</a:t>
            </a:r>
          </a:p>
          <a:p>
            <a:r>
              <a:rPr lang="en-GB" dirty="0"/>
              <a:t>"</a:t>
            </a:r>
            <a:r>
              <a:rPr lang="en-GB" dirty="0" err="1"/>
              <a:t>MLOps</a:t>
            </a:r>
            <a:r>
              <a:rPr lang="en-GB" dirty="0"/>
              <a:t>" - Machine Learning Operations</a:t>
            </a:r>
          </a:p>
          <a:p>
            <a:r>
              <a:rPr lang="en-GB" dirty="0"/>
              <a:t>4.1 Overview (20') [RP]</a:t>
            </a:r>
          </a:p>
          <a:p>
            <a:r>
              <a:rPr lang="en-GB" dirty="0"/>
              <a:t>4.2 </a:t>
            </a:r>
            <a:r>
              <a:rPr lang="en-GB" dirty="0" err="1"/>
              <a:t>MLOps</a:t>
            </a:r>
            <a:r>
              <a:rPr lang="en-GB" dirty="0"/>
              <a:t> in relation to traditional Weather forecasting (20') [MJ]</a:t>
            </a:r>
          </a:p>
          <a:p>
            <a:r>
              <a:rPr lang="en-GB" dirty="0"/>
              <a:t>4.3 Road to </a:t>
            </a:r>
            <a:r>
              <a:rPr lang="en-GB" dirty="0" err="1"/>
              <a:t>MLOps</a:t>
            </a:r>
            <a:r>
              <a:rPr lang="en-GB" dirty="0"/>
              <a:t> (20’) [DN]</a:t>
            </a:r>
          </a:p>
          <a:p>
            <a:endParaRPr lang="en-GB" dirty="0"/>
          </a:p>
          <a:p>
            <a:r>
              <a:rPr lang="en-GB" dirty="0"/>
              <a:t>Tutorial E-AI Basics 5: February Wednesday 19, 2025, 11-12 CET</a:t>
            </a:r>
          </a:p>
          <a:p>
            <a:r>
              <a:rPr lang="en-GB" dirty="0"/>
              <a:t>MLflow - an open-source platform for managing the machine learning lifecycle</a:t>
            </a:r>
          </a:p>
          <a:p>
            <a:r>
              <a:rPr lang="en-GB" dirty="0"/>
              <a:t>5.1 Overview - User perspective (20') [TG]</a:t>
            </a:r>
          </a:p>
          <a:p>
            <a:r>
              <a:rPr lang="en-GB" dirty="0"/>
              <a:t>5.2 Logging to MLflow as a ML software developer (20') [HT]</a:t>
            </a:r>
          </a:p>
          <a:p>
            <a:r>
              <a:rPr lang="en-GB" dirty="0"/>
              <a:t>5.3 Running MLflow server as a user and as a service (20') [MJ]</a:t>
            </a:r>
          </a:p>
          <a:p>
            <a:endParaRPr lang="en-GB" dirty="0"/>
          </a:p>
          <a:p>
            <a:r>
              <a:rPr lang="en-GB" dirty="0"/>
              <a:t>Tutorial E-AI Basics 6: February Wednesday 26, 2025, 11-12 CET</a:t>
            </a:r>
          </a:p>
          <a:p>
            <a:r>
              <a:rPr lang="en-GB" dirty="0"/>
              <a:t>CI/CD - Continuous Integration and Continuous Deployment of ML codes</a:t>
            </a:r>
          </a:p>
          <a:p>
            <a:r>
              <a:rPr lang="en-GB" dirty="0"/>
              <a:t>6.1 Overview – What can CI/CD do for you? (20') [MJ]</a:t>
            </a:r>
          </a:p>
          <a:p>
            <a:r>
              <a:rPr lang="en-GB" dirty="0"/>
              <a:t>6.2 Basic tests with </a:t>
            </a:r>
            <a:r>
              <a:rPr lang="en-GB" dirty="0" err="1"/>
              <a:t>Pytest</a:t>
            </a:r>
            <a:r>
              <a:rPr lang="en-GB" dirty="0"/>
              <a:t> (20') [JD]</a:t>
            </a:r>
          </a:p>
          <a:p>
            <a:r>
              <a:rPr lang="en-GB" dirty="0"/>
              <a:t>6.3 Setting up a runner (20') [FP]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D9A332-4F4D-4E6F-8811-59D8A701D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80" y="183532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9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6C393-DEB8-4F0A-A456-4647C7E0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FBF764-09DE-447D-AFD8-F580D7875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5.3 Running MLflow server as a user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and as a multi-user service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97CB3-9430-4CC3-887B-8ADD89276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F8558C-A93B-4649-8FC3-AB46F2D7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E77ECC-2216-4BFB-8E55-5932488F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545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8ACE5-F04B-4FEE-A8CC-08F0B241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Run MLflow </a:t>
            </a:r>
            <a:r>
              <a:rPr lang="en-GB" dirty="0"/>
              <a:t>offline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565C554-0526-4BD6-A19D-C9833CEDB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007" y="2188109"/>
            <a:ext cx="3499855" cy="3065981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FC6F8A-B813-4865-B6B2-9C9F6AD8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B13EC5-64D2-48F8-B5D3-5985C575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31B03-125C-4B4A-8371-14027B91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DBEBB14-451E-45A3-A3E4-871E61383714}"/>
              </a:ext>
            </a:extLst>
          </p:cNvPr>
          <p:cNvSpPr txBox="1"/>
          <p:nvPr/>
        </p:nvSpPr>
        <p:spPr>
          <a:xfrm>
            <a:off x="908756" y="1608663"/>
            <a:ext cx="4833183" cy="1003697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import </a:t>
            </a:r>
            <a:r>
              <a:rPr lang="en-GB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endParaRPr lang="en-GB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with </a:t>
            </a:r>
            <a:r>
              <a:rPr lang="en-GB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mlflow.start_run</a:t>
            </a: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():</a:t>
            </a:r>
          </a:p>
          <a:p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GB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mlflow.log_param</a:t>
            </a: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("</a:t>
            </a:r>
            <a:r>
              <a:rPr lang="en-GB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lr</a:t>
            </a: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", 0.001)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13454CF-276C-442F-B175-DAF1BAA5FD2D}"/>
              </a:ext>
            </a:extLst>
          </p:cNvPr>
          <p:cNvSpPr txBox="1"/>
          <p:nvPr/>
        </p:nvSpPr>
        <p:spPr>
          <a:xfrm>
            <a:off x="1627138" y="3397934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</a:t>
            </a:r>
            <a:r>
              <a:rPr lang="en-GB" b="1" dirty="0" err="1"/>
              <a:t>tracking_uri</a:t>
            </a:r>
            <a:r>
              <a:rPr lang="en-GB" b="1" dirty="0"/>
              <a:t> is not specified</a:t>
            </a:r>
            <a:r>
              <a:rPr lang="en-GB" dirty="0"/>
              <a:t>, MLflow logs data into local </a:t>
            </a:r>
            <a:r>
              <a:rPr lang="en-GB" b="1" dirty="0" err="1"/>
              <a:t>mlruns</a:t>
            </a:r>
            <a:r>
              <a:rPr lang="en-GB" b="1" dirty="0"/>
              <a:t> directory</a:t>
            </a:r>
            <a:r>
              <a:rPr lang="en-GB" dirty="0"/>
              <a:t>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0F3FD6D-AB0B-49A3-9B67-D626313865E7}"/>
              </a:ext>
            </a:extLst>
          </p:cNvPr>
          <p:cNvSpPr txBox="1"/>
          <p:nvPr/>
        </p:nvSpPr>
        <p:spPr>
          <a:xfrm>
            <a:off x="908755" y="4838011"/>
            <a:ext cx="4833183" cy="1003697"/>
          </a:xfrm>
          <a:prstGeom prst="snip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 cat </a:t>
            </a:r>
            <a:r>
              <a:rPr lang="en-GB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mlruns</a:t>
            </a: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/0/7d*/params/</a:t>
            </a:r>
            <a:r>
              <a:rPr lang="en-GB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lr</a:t>
            </a:r>
            <a:endParaRPr lang="en-GB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0.001</a:t>
            </a:r>
          </a:p>
        </p:txBody>
      </p:sp>
    </p:spTree>
    <p:extLst>
      <p:ext uri="{BB962C8B-B14F-4D97-AF65-F5344CB8AC3E}">
        <p14:creationId xmlns:p14="http://schemas.microsoft.com/office/powerpoint/2010/main" val="62781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566C2-1863-41B8-BAC4-52242AC45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Visualization with MLflow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F60CB3-8469-41BA-9FB8-3E48F09C3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CD9A3F-4021-4125-82E8-35D8C91CD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C68772-E3CE-435A-91E1-2CB6B34B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C10C1A-7267-42E0-9214-D7B2D9DE0FC7}"/>
              </a:ext>
            </a:extLst>
          </p:cNvPr>
          <p:cNvSpPr txBox="1"/>
          <p:nvPr/>
        </p:nvSpPr>
        <p:spPr>
          <a:xfrm>
            <a:off x="838200" y="1171575"/>
            <a:ext cx="4833183" cy="1003697"/>
          </a:xfrm>
          <a:prstGeom prst="snip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 </a:t>
            </a:r>
            <a:r>
              <a:rPr lang="en-GB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server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# or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ui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# alias for server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863463B-A508-4BAA-B94E-A1D71C1C7285}"/>
              </a:ext>
            </a:extLst>
          </p:cNvPr>
          <p:cNvSpPr txBox="1"/>
          <p:nvPr/>
        </p:nvSpPr>
        <p:spPr>
          <a:xfrm>
            <a:off x="838200" y="2354594"/>
            <a:ext cx="4559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“Server” is available at </a:t>
            </a:r>
            <a:r>
              <a:rPr lang="en-GB" dirty="0">
                <a:hlinkClick r:id="rId2"/>
              </a:rPr>
              <a:t>http://127.0.0.1:5000</a:t>
            </a:r>
            <a:endParaRPr lang="en-GB" dirty="0"/>
          </a:p>
          <a:p>
            <a:r>
              <a:rPr lang="en-GB" dirty="0"/>
              <a:t>(for all users of localhost)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4BDA131E-1151-4209-8A6F-668FCE7BF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8" y="3093797"/>
            <a:ext cx="6021446" cy="6858001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CC1A3665-2AA4-4AC7-9FD1-357D8C6CBFA8}"/>
              </a:ext>
            </a:extLst>
          </p:cNvPr>
          <p:cNvSpPr/>
          <p:nvPr/>
        </p:nvSpPr>
        <p:spPr>
          <a:xfrm>
            <a:off x="657225" y="3043238"/>
            <a:ext cx="771525" cy="31432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B84393C-6E85-4604-AA36-52813B2C8297}"/>
              </a:ext>
            </a:extLst>
          </p:cNvPr>
          <p:cNvSpPr/>
          <p:nvPr/>
        </p:nvSpPr>
        <p:spPr>
          <a:xfrm>
            <a:off x="2269866" y="5582762"/>
            <a:ext cx="1059122" cy="31432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14995AE-8F01-4E61-8C80-1F635E4EED89}"/>
              </a:ext>
            </a:extLst>
          </p:cNvPr>
          <p:cNvCxnSpPr>
            <a:cxnSpLocks/>
            <a:stCxn id="16" idx="7"/>
            <a:endCxn id="14" idx="1"/>
          </p:cNvCxnSpPr>
          <p:nvPr/>
        </p:nvCxnSpPr>
        <p:spPr>
          <a:xfrm flipV="1">
            <a:off x="3173883" y="3856933"/>
            <a:ext cx="2966005" cy="1771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95EF09E-82F0-46A2-AFD4-9CAB7EFA14EA}"/>
              </a:ext>
            </a:extLst>
          </p:cNvPr>
          <p:cNvGrpSpPr/>
          <p:nvPr/>
        </p:nvGrpSpPr>
        <p:grpSpPr>
          <a:xfrm>
            <a:off x="6133042" y="3042545"/>
            <a:ext cx="6028292" cy="4051199"/>
            <a:chOff x="6133042" y="3042545"/>
            <a:chExt cx="6028292" cy="40511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2A5C783-9F20-4471-A241-7B8E30C1B1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250"/>
            <a:stretch/>
          </p:blipFill>
          <p:spPr>
            <a:xfrm>
              <a:off x="6139888" y="3042545"/>
              <a:ext cx="6021446" cy="162877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86A98AE-0A6D-4797-92C3-85C187CAE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" t="68020" r="-870" b="-3606"/>
            <a:stretch/>
          </p:blipFill>
          <p:spPr>
            <a:xfrm>
              <a:off x="6133042" y="4653204"/>
              <a:ext cx="6021446" cy="2440540"/>
            </a:xfrm>
            <a:prstGeom prst="rect">
              <a:avLst/>
            </a:prstGeom>
          </p:spPr>
        </p:pic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1725DFD-3B71-485C-8AB5-506F9F476017}"/>
                </a:ext>
              </a:extLst>
            </p:cNvPr>
            <p:cNvSpPr/>
            <p:nvPr/>
          </p:nvSpPr>
          <p:spPr>
            <a:xfrm>
              <a:off x="7381875" y="5153026"/>
              <a:ext cx="771525" cy="314325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" name="Inhaltsplatzhalter 13">
            <a:extLst>
              <a:ext uri="{FF2B5EF4-FFF2-40B4-BE49-F238E27FC236}">
                <a16:creationId xmlns:a16="http://schemas.microsoft.com/office/drawing/2014/main" id="{4D8288EF-6F92-4085-9948-52F68EBF1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114" y="844221"/>
            <a:ext cx="5926623" cy="175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03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8ACE5-F04B-4FEE-A8CC-08F0B241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MLflow tracking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2D671F-3DDA-4EAE-8DBF-8A821544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MLflow tracking server is a stand-alone HTTP server that serves multiple REST API endpoints for tracking runs/experiments</a:t>
            </a:r>
          </a:p>
          <a:p>
            <a:r>
              <a:rPr lang="en-GB" b="1" dirty="0"/>
              <a:t>Collaboration</a:t>
            </a:r>
            <a:r>
              <a:rPr lang="en-GB" dirty="0"/>
              <a:t>: Multiple users can log runs to the same endpoint, and query runs and models logged by other users.</a:t>
            </a:r>
          </a:p>
          <a:p>
            <a:r>
              <a:rPr lang="en-GB" b="1" dirty="0"/>
              <a:t>Sharing Results</a:t>
            </a:r>
            <a:r>
              <a:rPr lang="en-GB" dirty="0"/>
              <a:t>: The tracking server also serves Tracking UI endpoint, where team members can easily explore each other’s results.   </a:t>
            </a:r>
          </a:p>
          <a:p>
            <a:r>
              <a:rPr lang="en-GB" b="1" dirty="0"/>
              <a:t>Centralized Access</a:t>
            </a:r>
            <a:r>
              <a:rPr lang="en-GB" dirty="0"/>
              <a:t>: The tracking server can be run as a proxy for the remote access for metadata and </a:t>
            </a:r>
            <a:r>
              <a:rPr lang="en-GB" dirty="0" err="1"/>
              <a:t>artifacts</a:t>
            </a:r>
            <a:r>
              <a:rPr lang="en-GB" dirty="0"/>
              <a:t>, making it easier to secure and audit access to data.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FC6F8A-B813-4865-B6B2-9C9F6AD8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B13EC5-64D2-48F8-B5D3-5985C575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31B03-125C-4B4A-8371-14027B91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2ACE3A9-CEEC-46AE-82A8-BE107726AAA3}"/>
              </a:ext>
            </a:extLst>
          </p:cNvPr>
          <p:cNvSpPr txBox="1"/>
          <p:nvPr/>
        </p:nvSpPr>
        <p:spPr>
          <a:xfrm>
            <a:off x="5386388" y="5987018"/>
            <a:ext cx="665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https://mlflow.org/docs/latest/tracking/tutorials/remote-server.html</a:t>
            </a:r>
          </a:p>
        </p:txBody>
      </p:sp>
    </p:spTree>
    <p:extLst>
      <p:ext uri="{BB962C8B-B14F-4D97-AF65-F5344CB8AC3E}">
        <p14:creationId xmlns:p14="http://schemas.microsoft.com/office/powerpoint/2010/main" val="57004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8ACE5-F04B-4FEE-A8CC-08F0B241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MLflow server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FC6F8A-B813-4865-B6B2-9C9F6AD8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B13EC5-64D2-48F8-B5D3-5985C575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31B03-125C-4B4A-8371-14027B91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28</a:t>
            </a:fld>
            <a:endParaRPr lang="de-DE" dirty="0"/>
          </a:p>
        </p:txBody>
      </p: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C55A64E4-68CB-4A49-A4AA-6A611874BA7E}"/>
              </a:ext>
            </a:extLst>
          </p:cNvPr>
          <p:cNvCxnSpPr>
            <a:cxnSpLocks/>
            <a:stCxn id="18" idx="0"/>
            <a:endCxn id="27" idx="2"/>
          </p:cNvCxnSpPr>
          <p:nvPr/>
        </p:nvCxnSpPr>
        <p:spPr>
          <a:xfrm rot="5400000" flipH="1" flipV="1">
            <a:off x="8496246" y="3117486"/>
            <a:ext cx="1037594" cy="7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0F619D10-E2DF-4026-ABB2-CA2BAC759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8760" y="1086746"/>
            <a:ext cx="6234595" cy="3104094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B17466B-874B-4086-933E-5C26FCC6D9F9}"/>
              </a:ext>
            </a:extLst>
          </p:cNvPr>
          <p:cNvGrpSpPr/>
          <p:nvPr/>
        </p:nvGrpSpPr>
        <p:grpSpPr>
          <a:xfrm>
            <a:off x="6130370" y="3636666"/>
            <a:ext cx="5768579" cy="2669191"/>
            <a:chOff x="6194666" y="2386504"/>
            <a:chExt cx="5768579" cy="2669191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0BF5E76B-CF13-46C4-A360-163D4A909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666" y="2386504"/>
              <a:ext cx="5768579" cy="2669191"/>
            </a:xfrm>
            <a:prstGeom prst="rect">
              <a:avLst/>
            </a:prstGeom>
          </p:spPr>
        </p:pic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11494169-50C3-404B-B537-61E8487D3A69}"/>
                </a:ext>
              </a:extLst>
            </p:cNvPr>
            <p:cNvSpPr/>
            <p:nvPr/>
          </p:nvSpPr>
          <p:spPr>
            <a:xfrm>
              <a:off x="6843713" y="3632048"/>
              <a:ext cx="2807494" cy="17810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Inhaltsplatzhalter 13">
            <a:extLst>
              <a:ext uri="{FF2B5EF4-FFF2-40B4-BE49-F238E27FC236}">
                <a16:creationId xmlns:a16="http://schemas.microsoft.com/office/drawing/2014/main" id="{D881BFF0-A72A-4D88-A964-83EB6BF1B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114" y="844221"/>
            <a:ext cx="5926623" cy="1754851"/>
          </a:xfrm>
          <a:prstGeom prst="rect">
            <a:avLst/>
          </a:prstGeom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F1BC7F9F-DD98-4155-829C-F53818E54B58}"/>
              </a:ext>
            </a:extLst>
          </p:cNvPr>
          <p:cNvCxnSpPr>
            <a:cxnSpLocks/>
          </p:cNvCxnSpPr>
          <p:nvPr/>
        </p:nvCxnSpPr>
        <p:spPr>
          <a:xfrm>
            <a:off x="5422106" y="1878804"/>
            <a:ext cx="764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54C2CD2-49A1-41FD-A682-AFFA75F9C751}"/>
              </a:ext>
            </a:extLst>
          </p:cNvPr>
          <p:cNvCxnSpPr>
            <a:cxnSpLocks/>
          </p:cNvCxnSpPr>
          <p:nvPr/>
        </p:nvCxnSpPr>
        <p:spPr>
          <a:xfrm flipH="1">
            <a:off x="5368527" y="1787230"/>
            <a:ext cx="7929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B8870AE2-EEB3-4C96-A94D-CB0AE5343AA2}"/>
              </a:ext>
            </a:extLst>
          </p:cNvPr>
          <p:cNvSpPr txBox="1"/>
          <p:nvPr/>
        </p:nvSpPr>
        <p:spPr>
          <a:xfrm>
            <a:off x="9070290" y="2829228"/>
            <a:ext cx="2828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Communication via network</a:t>
            </a:r>
          </a:p>
          <a:p>
            <a:r>
              <a:rPr lang="en-GB" dirty="0"/>
              <a:t>Internal REST API</a:t>
            </a:r>
          </a:p>
        </p:txBody>
      </p:sp>
      <p:sp>
        <p:nvSpPr>
          <p:cNvPr id="39" name="Rechteck: gefaltete Ecke 38">
            <a:extLst>
              <a:ext uri="{FF2B5EF4-FFF2-40B4-BE49-F238E27FC236}">
                <a16:creationId xmlns:a16="http://schemas.microsoft.com/office/drawing/2014/main" id="{BF07100D-5961-4CE4-8FDA-036D320CB62E}"/>
              </a:ext>
            </a:extLst>
          </p:cNvPr>
          <p:cNvSpPr/>
          <p:nvPr/>
        </p:nvSpPr>
        <p:spPr>
          <a:xfrm>
            <a:off x="1644613" y="4882210"/>
            <a:ext cx="2822766" cy="889044"/>
          </a:xfrm>
          <a:prstGeom prst="foldedCorner">
            <a:avLst/>
          </a:prstGeom>
          <a:gradFill flip="none" rotWithShape="1">
            <a:gsLst>
              <a:gs pos="0">
                <a:srgbClr val="FF0000"/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127.0.0.1:5000 is available to all users on the host!</a:t>
            </a:r>
          </a:p>
        </p:txBody>
      </p:sp>
    </p:spTree>
    <p:extLst>
      <p:ext uri="{BB962C8B-B14F-4D97-AF65-F5344CB8AC3E}">
        <p14:creationId xmlns:p14="http://schemas.microsoft.com/office/powerpoint/2010/main" val="2906074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8ACE5-F04B-4FEE-A8CC-08F0B241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local server to network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2D671F-3DDA-4EAE-8DBF-8A821544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server to other hosts in the network</a:t>
            </a:r>
            <a:br>
              <a:rPr lang="en-GB" dirty="0"/>
            </a:br>
            <a:r>
              <a:rPr lang="en-GB" sz="20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server --host 0.0.0.0 </a:t>
            </a:r>
            <a:r>
              <a:rPr lang="en-GB" sz="2000" dirty="0">
                <a:solidFill>
                  <a:schemeClr val="bg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--port 5000</a:t>
            </a:r>
            <a:b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GB" dirty="0"/>
              <a:t>                                              (port is optionally)</a:t>
            </a:r>
            <a:br>
              <a:rPr lang="en-GB" dirty="0"/>
            </a:br>
            <a:r>
              <a:rPr lang="en-GB" dirty="0"/>
              <a:t>-- host: The network address to listen on</a:t>
            </a:r>
            <a:br>
              <a:rPr lang="en-GB" dirty="0"/>
            </a:br>
            <a:r>
              <a:rPr lang="en-GB" dirty="0"/>
              <a:t>(default: 127.0.0.1). </a:t>
            </a:r>
            <a:br>
              <a:rPr lang="en-GB" dirty="0"/>
            </a:br>
            <a:r>
              <a:rPr lang="en-GB" dirty="0"/>
              <a:t>Use 0.0.0.0 to bind to all addresses if you want to access the tracking server from other machines.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FC6F8A-B813-4865-B6B2-9C9F6AD8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B13EC5-64D2-48F8-B5D3-5985C575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31B03-125C-4B4A-8371-14027B91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2ACE3A9-CEEC-46AE-82A8-BE107726AAA3}"/>
              </a:ext>
            </a:extLst>
          </p:cNvPr>
          <p:cNvSpPr txBox="1"/>
          <p:nvPr/>
        </p:nvSpPr>
        <p:spPr>
          <a:xfrm>
            <a:off x="5229225" y="7615793"/>
            <a:ext cx="665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https://mlflow.org/docs/latest/tracking/tutorials/remote-server.html</a:t>
            </a:r>
          </a:p>
        </p:txBody>
      </p:sp>
      <p:sp>
        <p:nvSpPr>
          <p:cNvPr id="8" name="Rechteck: gefaltete Ecke 7">
            <a:extLst>
              <a:ext uri="{FF2B5EF4-FFF2-40B4-BE49-F238E27FC236}">
                <a16:creationId xmlns:a16="http://schemas.microsoft.com/office/drawing/2014/main" id="{FAA0BFCE-B00E-46E0-8909-AC737ED31418}"/>
              </a:ext>
            </a:extLst>
          </p:cNvPr>
          <p:cNvSpPr/>
          <p:nvPr/>
        </p:nvSpPr>
        <p:spPr>
          <a:xfrm>
            <a:off x="1167652" y="3889652"/>
            <a:ext cx="3891793" cy="2185988"/>
          </a:xfrm>
          <a:prstGeom prst="foldedCorner">
            <a:avLst/>
          </a:prstGeom>
          <a:gradFill flip="none" rotWithShape="1">
            <a:gsLst>
              <a:gs pos="0">
                <a:srgbClr val="FF0000"/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Assumption: Your machine is part of a trusted network.</a:t>
            </a:r>
          </a:p>
          <a:p>
            <a:endParaRPr lang="en-GB" dirty="0"/>
          </a:p>
          <a:p>
            <a:r>
              <a:rPr lang="en-GB" dirty="0"/>
              <a:t>Advice: implement </a:t>
            </a:r>
            <a:r>
              <a:rPr lang="en-GB" b="1" dirty="0"/>
              <a:t>authentication</a:t>
            </a:r>
            <a:r>
              <a:rPr lang="en-GB" dirty="0"/>
              <a:t> and </a:t>
            </a:r>
            <a:r>
              <a:rPr lang="en-GB" b="1" dirty="0"/>
              <a:t>encryption</a:t>
            </a:r>
            <a:r>
              <a:rPr lang="en-GB" dirty="0"/>
              <a:t> if the server is connected directly to the internet.</a:t>
            </a:r>
          </a:p>
        </p:txBody>
      </p:sp>
    </p:spTree>
    <p:extLst>
      <p:ext uri="{BB962C8B-B14F-4D97-AF65-F5344CB8AC3E}">
        <p14:creationId xmlns:p14="http://schemas.microsoft.com/office/powerpoint/2010/main" val="2396853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A2687-244E-4948-AD85-CE18CA20F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/>
              <a:t>experiment tracking?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B6A0ED-458A-4A58-95D9-C95ED073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55CFEC-9A12-4B2E-85CD-29DFD575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Tobias Göcke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85F646-8F29-46C2-B283-AC8CD894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1B72ED31-1935-4561-A225-C57ADFF0131F}"/>
              </a:ext>
            </a:extLst>
          </p:cNvPr>
          <p:cNvSpPr/>
          <p:nvPr/>
        </p:nvSpPr>
        <p:spPr>
          <a:xfrm>
            <a:off x="945280" y="3020742"/>
            <a:ext cx="1048352" cy="530360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training run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0886122-3DD9-424D-8CE5-0D0107C774CD}"/>
              </a:ext>
            </a:extLst>
          </p:cNvPr>
          <p:cNvSpPr/>
          <p:nvPr/>
        </p:nvSpPr>
        <p:spPr>
          <a:xfrm>
            <a:off x="2412485" y="1194602"/>
            <a:ext cx="1338716" cy="720725"/>
          </a:xfrm>
          <a:prstGeom prst="roundRect">
            <a:avLst/>
          </a:prstGeom>
          <a:solidFill>
            <a:srgbClr val="FFC000">
              <a:alpha val="17000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 checkpoint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D1BAC19F-54EE-4322-8B5C-09CAE8F40EA9}"/>
              </a:ext>
            </a:extLst>
          </p:cNvPr>
          <p:cNvSpPr/>
          <p:nvPr/>
        </p:nvSpPr>
        <p:spPr>
          <a:xfrm>
            <a:off x="4152697" y="1161257"/>
            <a:ext cx="1338716" cy="720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2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verification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A0D31AC9-7F4C-4D29-B3F3-8078249ABB90}"/>
              </a:ext>
            </a:extLst>
          </p:cNvPr>
          <p:cNvSpPr/>
          <p:nvPr/>
        </p:nvSpPr>
        <p:spPr>
          <a:xfrm>
            <a:off x="838200" y="1289785"/>
            <a:ext cx="1048352" cy="530360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training run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69E6AC8-FC15-40E2-90B3-FF9D3AA27B4C}"/>
              </a:ext>
            </a:extLst>
          </p:cNvPr>
          <p:cNvSpPr/>
          <p:nvPr/>
        </p:nvSpPr>
        <p:spPr>
          <a:xfrm>
            <a:off x="2518363" y="2953514"/>
            <a:ext cx="1338716" cy="720725"/>
          </a:xfrm>
          <a:prstGeom prst="roundRect">
            <a:avLst/>
          </a:prstGeom>
          <a:solidFill>
            <a:srgbClr val="FFC000">
              <a:alpha val="17000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 checkpoint</a:t>
            </a:r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F0E0E1DC-75B3-4DBF-9F11-126CF2AD2CE8}"/>
              </a:ext>
            </a:extLst>
          </p:cNvPr>
          <p:cNvSpPr/>
          <p:nvPr/>
        </p:nvSpPr>
        <p:spPr>
          <a:xfrm>
            <a:off x="1993632" y="3828534"/>
            <a:ext cx="2578770" cy="789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parameters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5820E7BF-5875-4451-A562-AE4CDF883FF9}"/>
              </a:ext>
            </a:extLst>
          </p:cNvPr>
          <p:cNvSpPr/>
          <p:nvPr/>
        </p:nvSpPr>
        <p:spPr>
          <a:xfrm>
            <a:off x="4472574" y="2932590"/>
            <a:ext cx="1338716" cy="720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2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verification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F616C482-917A-4B1B-A7D5-031377F2D3B5}"/>
              </a:ext>
            </a:extLst>
          </p:cNvPr>
          <p:cNvSpPr/>
          <p:nvPr/>
        </p:nvSpPr>
        <p:spPr>
          <a:xfrm>
            <a:off x="2662589" y="4778030"/>
            <a:ext cx="1048352" cy="530360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training run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C8B1D7A4-63F2-48CD-9B51-612706F80FB9}"/>
              </a:ext>
            </a:extLst>
          </p:cNvPr>
          <p:cNvSpPr/>
          <p:nvPr/>
        </p:nvSpPr>
        <p:spPr>
          <a:xfrm>
            <a:off x="4150094" y="2263640"/>
            <a:ext cx="1048352" cy="530360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training run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63EEA165-E54D-4A12-AA0D-AF2AF8D05F0F}"/>
              </a:ext>
            </a:extLst>
          </p:cNvPr>
          <p:cNvSpPr/>
          <p:nvPr/>
        </p:nvSpPr>
        <p:spPr>
          <a:xfrm>
            <a:off x="4489294" y="5985118"/>
            <a:ext cx="1048352" cy="530360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training run</a:t>
            </a:r>
          </a:p>
        </p:txBody>
      </p:sp>
      <p:sp>
        <p:nvSpPr>
          <p:cNvPr id="21" name="Pfeil: nach unten 20">
            <a:extLst>
              <a:ext uri="{FF2B5EF4-FFF2-40B4-BE49-F238E27FC236}">
                <a16:creationId xmlns:a16="http://schemas.microsoft.com/office/drawing/2014/main" id="{8F11454D-7245-444D-9A72-2E162C50CCED}"/>
              </a:ext>
            </a:extLst>
          </p:cNvPr>
          <p:cNvSpPr/>
          <p:nvPr/>
        </p:nvSpPr>
        <p:spPr>
          <a:xfrm>
            <a:off x="180071" y="1972545"/>
            <a:ext cx="2578770" cy="789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parameters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1B0A6A33-26C6-4D1C-BDD0-BDF90664DCEF}"/>
              </a:ext>
            </a:extLst>
          </p:cNvPr>
          <p:cNvSpPr/>
          <p:nvPr/>
        </p:nvSpPr>
        <p:spPr>
          <a:xfrm>
            <a:off x="4529088" y="4660285"/>
            <a:ext cx="1338716" cy="720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2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verification</a:t>
            </a:r>
          </a:p>
        </p:txBody>
      </p:sp>
      <p:sp>
        <p:nvSpPr>
          <p:cNvPr id="23" name="Pfeil: nach unten 22">
            <a:extLst>
              <a:ext uri="{FF2B5EF4-FFF2-40B4-BE49-F238E27FC236}">
                <a16:creationId xmlns:a16="http://schemas.microsoft.com/office/drawing/2014/main" id="{C91FE3AC-1B7C-4F53-A03E-B5CAF9E70A20}"/>
              </a:ext>
            </a:extLst>
          </p:cNvPr>
          <p:cNvSpPr/>
          <p:nvPr/>
        </p:nvSpPr>
        <p:spPr>
          <a:xfrm rot="15476910">
            <a:off x="2322629" y="2208344"/>
            <a:ext cx="2578770" cy="789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parameters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7CA510E1-7942-4511-A117-DA84C51CFFCA}"/>
              </a:ext>
            </a:extLst>
          </p:cNvPr>
          <p:cNvSpPr/>
          <p:nvPr/>
        </p:nvSpPr>
        <p:spPr>
          <a:xfrm>
            <a:off x="5563312" y="2040980"/>
            <a:ext cx="1338716" cy="720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2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verification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A76308D7-4882-4934-B141-A01FA7A502E5}"/>
              </a:ext>
            </a:extLst>
          </p:cNvPr>
          <p:cNvSpPr/>
          <p:nvPr/>
        </p:nvSpPr>
        <p:spPr>
          <a:xfrm>
            <a:off x="5867804" y="5772728"/>
            <a:ext cx="1338716" cy="720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2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verification</a:t>
            </a:r>
          </a:p>
        </p:txBody>
      </p:sp>
      <p:sp>
        <p:nvSpPr>
          <p:cNvPr id="26" name="Pfeil: nach unten 25">
            <a:extLst>
              <a:ext uri="{FF2B5EF4-FFF2-40B4-BE49-F238E27FC236}">
                <a16:creationId xmlns:a16="http://schemas.microsoft.com/office/drawing/2014/main" id="{BC05837C-14BD-4247-B261-15EB8E30FA0E}"/>
              </a:ext>
            </a:extLst>
          </p:cNvPr>
          <p:cNvSpPr/>
          <p:nvPr/>
        </p:nvSpPr>
        <p:spPr>
          <a:xfrm rot="18436401">
            <a:off x="2450575" y="5470554"/>
            <a:ext cx="2578770" cy="789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parameters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1694E9BB-F433-42B7-B527-6334C61CA393}"/>
              </a:ext>
            </a:extLst>
          </p:cNvPr>
          <p:cNvSpPr/>
          <p:nvPr/>
        </p:nvSpPr>
        <p:spPr>
          <a:xfrm>
            <a:off x="7400716" y="1529324"/>
            <a:ext cx="1048352" cy="530360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training run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15CB28A3-1C21-42F5-A85D-F569460CB105}"/>
              </a:ext>
            </a:extLst>
          </p:cNvPr>
          <p:cNvSpPr/>
          <p:nvPr/>
        </p:nvSpPr>
        <p:spPr>
          <a:xfrm>
            <a:off x="8712760" y="1543965"/>
            <a:ext cx="1338716" cy="720725"/>
          </a:xfrm>
          <a:prstGeom prst="roundRect">
            <a:avLst/>
          </a:prstGeom>
          <a:solidFill>
            <a:srgbClr val="FFC000">
              <a:alpha val="17000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 checkpoint</a:t>
            </a: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999D23DE-32C7-477D-916F-1D36191D1FEF}"/>
              </a:ext>
            </a:extLst>
          </p:cNvPr>
          <p:cNvSpPr/>
          <p:nvPr/>
        </p:nvSpPr>
        <p:spPr>
          <a:xfrm>
            <a:off x="10452972" y="1510620"/>
            <a:ext cx="1338716" cy="720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2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verification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F54F5188-146B-4427-BDED-015897DA9EEA}"/>
              </a:ext>
            </a:extLst>
          </p:cNvPr>
          <p:cNvSpPr/>
          <p:nvPr/>
        </p:nvSpPr>
        <p:spPr>
          <a:xfrm>
            <a:off x="7207322" y="2907381"/>
            <a:ext cx="1048352" cy="530360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training run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65C74E56-14BD-49E9-BC6B-9C0AAD15B5FE}"/>
              </a:ext>
            </a:extLst>
          </p:cNvPr>
          <p:cNvSpPr/>
          <p:nvPr/>
        </p:nvSpPr>
        <p:spPr>
          <a:xfrm>
            <a:off x="8519366" y="2922022"/>
            <a:ext cx="1338716" cy="720725"/>
          </a:xfrm>
          <a:prstGeom prst="roundRect">
            <a:avLst/>
          </a:prstGeom>
          <a:solidFill>
            <a:srgbClr val="FFC000">
              <a:alpha val="17000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 checkpoint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C9603B6B-DD47-4D12-A468-0A1F665F4EB3}"/>
              </a:ext>
            </a:extLst>
          </p:cNvPr>
          <p:cNvSpPr/>
          <p:nvPr/>
        </p:nvSpPr>
        <p:spPr>
          <a:xfrm>
            <a:off x="10259578" y="2888677"/>
            <a:ext cx="1338716" cy="720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2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verification</a:t>
            </a:r>
          </a:p>
        </p:txBody>
      </p:sp>
      <p:sp>
        <p:nvSpPr>
          <p:cNvPr id="37" name="Pfeil: nach unten 36">
            <a:extLst>
              <a:ext uri="{FF2B5EF4-FFF2-40B4-BE49-F238E27FC236}">
                <a16:creationId xmlns:a16="http://schemas.microsoft.com/office/drawing/2014/main" id="{389E3FB0-0CDC-4F02-8172-819EC195FB54}"/>
              </a:ext>
            </a:extLst>
          </p:cNvPr>
          <p:cNvSpPr/>
          <p:nvPr/>
        </p:nvSpPr>
        <p:spPr>
          <a:xfrm rot="19849090">
            <a:off x="6223787" y="3897454"/>
            <a:ext cx="2578770" cy="789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parameters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A3574483-2EF5-4AF0-9076-E2E473412FFE}"/>
              </a:ext>
            </a:extLst>
          </p:cNvPr>
          <p:cNvSpPr/>
          <p:nvPr/>
        </p:nvSpPr>
        <p:spPr>
          <a:xfrm>
            <a:off x="7037620" y="5002544"/>
            <a:ext cx="1048352" cy="530360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training run</a:t>
            </a: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5D49E60A-E236-40E7-9062-E38B41AFDA73}"/>
              </a:ext>
            </a:extLst>
          </p:cNvPr>
          <p:cNvSpPr/>
          <p:nvPr/>
        </p:nvSpPr>
        <p:spPr>
          <a:xfrm>
            <a:off x="8349664" y="5017185"/>
            <a:ext cx="1338716" cy="720725"/>
          </a:xfrm>
          <a:prstGeom prst="roundRect">
            <a:avLst/>
          </a:prstGeom>
          <a:solidFill>
            <a:srgbClr val="FFC000">
              <a:alpha val="17000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 checkpoint</a:t>
            </a: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3386E50E-B48E-4128-9DCD-04F482BC6513}"/>
              </a:ext>
            </a:extLst>
          </p:cNvPr>
          <p:cNvSpPr/>
          <p:nvPr/>
        </p:nvSpPr>
        <p:spPr>
          <a:xfrm>
            <a:off x="10089876" y="4983840"/>
            <a:ext cx="1338716" cy="72072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2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verification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3E592E7-F551-4E31-9C0D-FF56F31B8826}"/>
              </a:ext>
            </a:extLst>
          </p:cNvPr>
          <p:cNvSpPr/>
          <p:nvPr/>
        </p:nvSpPr>
        <p:spPr>
          <a:xfrm>
            <a:off x="3838029" y="1289785"/>
            <a:ext cx="5672332" cy="4243119"/>
          </a:xfrm>
          <a:prstGeom prst="roundRect">
            <a:avLst/>
          </a:prstGeom>
          <a:solidFill>
            <a:srgbClr val="FFECAF"/>
          </a:solidFill>
          <a:ln w="539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ML Developer: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Here is the new model checkpoint.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Operator: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What data was it trained on?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ML Developer: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Sorry, I can’t remember.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Operator: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What was training schedule?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ML Developer: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Well, I don’t know anymore.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Operator: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How did it perform in the verification?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ML Developer: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Can’t find the results right now. But trust me it’s good!</a:t>
            </a:r>
          </a:p>
        </p:txBody>
      </p:sp>
    </p:spTree>
    <p:extLst>
      <p:ext uri="{BB962C8B-B14F-4D97-AF65-F5344CB8AC3E}">
        <p14:creationId xmlns:p14="http://schemas.microsoft.com/office/powerpoint/2010/main" val="227442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7" grpId="0" animBg="1"/>
      <p:bldP spid="38" grpId="0" animBg="1"/>
      <p:bldP spid="39" grpId="0" animBg="1"/>
      <p:bldP spid="40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8ACE5-F04B-4FEE-A8CC-08F0B241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 backends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2D671F-3DDA-4EAE-8DBF-8A821544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1" dirty="0"/>
              <a:t>Backend store</a:t>
            </a:r>
            <a:r>
              <a:rPr lang="en-GB" sz="2000" dirty="0"/>
              <a:t>: Database to store all metadata, parameters and metrics.</a:t>
            </a:r>
            <a:br>
              <a:rPr lang="en-GB" sz="2000" dirty="0"/>
            </a:br>
            <a:r>
              <a:rPr lang="en-GB" sz="2000" dirty="0"/>
              <a:t>Default: file based (limited performance, many small files).</a:t>
            </a:r>
            <a:br>
              <a:rPr lang="en-GB" sz="2000" dirty="0"/>
            </a:br>
            <a:r>
              <a:rPr lang="en-GB" sz="2000" dirty="0"/>
              <a:t>Improved performance with </a:t>
            </a:r>
            <a:r>
              <a:rPr lang="en-GB" sz="2000" dirty="0" err="1"/>
              <a:t>SQLAlchemy</a:t>
            </a:r>
            <a:r>
              <a:rPr lang="en-GB" sz="2000" dirty="0"/>
              <a:t>-compatible </a:t>
            </a:r>
            <a:r>
              <a:rPr lang="en-GB" sz="2000" b="1" dirty="0"/>
              <a:t>database</a:t>
            </a:r>
            <a:r>
              <a:rPr lang="en-GB" sz="2000" dirty="0"/>
              <a:t> (e.g., SQLite, PostgreSQL, MySQL).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--backend-store-</a:t>
            </a:r>
            <a:r>
              <a:rPr lang="en-GB" sz="16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uri</a:t>
            </a:r>
            <a:r>
              <a:rPr lang="en-GB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"</a:t>
            </a:r>
            <a:r>
              <a:rPr lang="en-GB" sz="1600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sqlite</a:t>
            </a:r>
            <a:r>
              <a:rPr lang="en-GB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:///${DIR}/</a:t>
            </a:r>
            <a:r>
              <a:rPr lang="en-GB" sz="16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mlflow-store.db</a:t>
            </a:r>
            <a:r>
              <a:rPr lang="en-GB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“</a:t>
            </a:r>
            <a:endParaRPr lang="en-GB" sz="20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GB" sz="2000" b="1" dirty="0" err="1"/>
              <a:t>Artifact</a:t>
            </a:r>
            <a:r>
              <a:rPr lang="en-GB" sz="2000" b="1" dirty="0"/>
              <a:t> store</a:t>
            </a:r>
            <a:r>
              <a:rPr lang="en-GB" sz="2000" dirty="0"/>
              <a:t>: Store images, models, configs, etc.</a:t>
            </a:r>
            <a:br>
              <a:rPr lang="en-GB" sz="2000" dirty="0"/>
            </a:br>
            <a:r>
              <a:rPr lang="en-GB" sz="2000" dirty="0"/>
              <a:t>E.g. Amazon S3 and S3-compatible storage; Azure Blob Storage; Google Cloud Storage; (S)FTP server; NFS; HDFS; local file system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--</a:t>
            </a:r>
            <a:r>
              <a:rPr lang="en-GB" sz="16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artifacts</a:t>
            </a:r>
            <a:r>
              <a:rPr lang="en-GB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-destination "${DIR}/</a:t>
            </a:r>
            <a:r>
              <a:rPr lang="en-GB" sz="16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mlflow-artifacts</a:t>
            </a:r>
            <a:r>
              <a:rPr lang="en-GB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“</a:t>
            </a:r>
            <a:br>
              <a:rPr lang="en-GB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GB" sz="2000" dirty="0"/>
              <a:t>MLflow server proxies access to </a:t>
            </a:r>
            <a:r>
              <a:rPr lang="en-GB" sz="2000" dirty="0" err="1"/>
              <a:t>artifacts</a:t>
            </a:r>
            <a:endParaRPr lang="en-GB" sz="2000" dirty="0"/>
          </a:p>
          <a:p>
            <a:pPr lvl="1"/>
            <a:r>
              <a:rPr lang="en-GB" sz="1800" dirty="0"/>
              <a:t>Only MLflow server sees bucket credentials and uses the permissions of the </a:t>
            </a:r>
            <a:r>
              <a:rPr lang="en-GB" sz="1800" dirty="0" err="1"/>
              <a:t>mlflow</a:t>
            </a:r>
            <a:r>
              <a:rPr lang="en-GB" sz="1800" dirty="0"/>
              <a:t> server process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FC6F8A-B813-4865-B6B2-9C9F6AD8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B13EC5-64D2-48F8-B5D3-5985C575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31B03-125C-4B4A-8371-14027B91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2ACE3A9-CEEC-46AE-82A8-BE107726AAA3}"/>
              </a:ext>
            </a:extLst>
          </p:cNvPr>
          <p:cNvSpPr txBox="1"/>
          <p:nvPr/>
        </p:nvSpPr>
        <p:spPr>
          <a:xfrm>
            <a:off x="4293394" y="7451486"/>
            <a:ext cx="665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https://mlflow.org/docs/latest/tracking/tutorials/remote-server.html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073C5A09-4544-4A0B-86F1-18ECC742C29C}"/>
              </a:ext>
            </a:extLst>
          </p:cNvPr>
          <p:cNvSpPr/>
          <p:nvPr/>
        </p:nvSpPr>
        <p:spPr>
          <a:xfrm>
            <a:off x="478632" y="4200524"/>
            <a:ext cx="2200275" cy="23693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GB" dirty="0"/>
              <a:t>GPU node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User ml code + MLflow tracking code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3AA39AD5-E275-4DDC-A3AC-B02CF1B13AED}"/>
              </a:ext>
            </a:extLst>
          </p:cNvPr>
          <p:cNvSpPr/>
          <p:nvPr/>
        </p:nvSpPr>
        <p:spPr>
          <a:xfrm>
            <a:off x="4062475" y="4200524"/>
            <a:ext cx="2200275" cy="23693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GB" dirty="0"/>
              <a:t>MLflow Server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Tracking Server</a:t>
            </a:r>
          </a:p>
          <a:p>
            <a:pPr algn="ctr"/>
            <a:r>
              <a:rPr lang="en-GB" dirty="0"/>
              <a:t>(and Web UI)</a:t>
            </a:r>
          </a:p>
          <a:p>
            <a:pPr algn="ctr"/>
            <a:endParaRPr lang="en-GB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D74343B-1EB0-4F26-BA01-565156B70405}"/>
              </a:ext>
            </a:extLst>
          </p:cNvPr>
          <p:cNvGrpSpPr/>
          <p:nvPr/>
        </p:nvGrpSpPr>
        <p:grpSpPr>
          <a:xfrm>
            <a:off x="6908009" y="4110037"/>
            <a:ext cx="2200275" cy="1576388"/>
            <a:chOff x="6858000" y="3946405"/>
            <a:chExt cx="2200275" cy="1576388"/>
          </a:xfrm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6F791E98-E75B-4B74-805E-58976EE364DC}"/>
                </a:ext>
              </a:extLst>
            </p:cNvPr>
            <p:cNvSpPr/>
            <p:nvPr/>
          </p:nvSpPr>
          <p:spPr>
            <a:xfrm>
              <a:off x="6858000" y="3946405"/>
              <a:ext cx="2200275" cy="157638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GB" dirty="0"/>
                <a:t>MLflow Server</a:t>
              </a:r>
            </a:p>
            <a:p>
              <a:pPr algn="ctr"/>
              <a:endParaRPr lang="en-GB" dirty="0"/>
            </a:p>
            <a:p>
              <a:pPr algn="ctr"/>
              <a:endParaRPr lang="en-GB" dirty="0"/>
            </a:p>
            <a:p>
              <a:pPr algn="ctr"/>
              <a:endParaRPr lang="en-GB" dirty="0"/>
            </a:p>
          </p:txBody>
        </p:sp>
        <p:sp>
          <p:nvSpPr>
            <p:cNvPr id="12" name="Flussdiagramm: Magnetplattenspeicher 11">
              <a:extLst>
                <a:ext uri="{FF2B5EF4-FFF2-40B4-BE49-F238E27FC236}">
                  <a16:creationId xmlns:a16="http://schemas.microsoft.com/office/drawing/2014/main" id="{7E833B76-A406-499D-89F4-910559278EFD}"/>
                </a:ext>
              </a:extLst>
            </p:cNvPr>
            <p:cNvSpPr/>
            <p:nvPr/>
          </p:nvSpPr>
          <p:spPr>
            <a:xfrm>
              <a:off x="7051127" y="4389692"/>
              <a:ext cx="1829978" cy="1090057"/>
            </a:xfrm>
            <a:prstGeom prst="flowChartMagneticDisk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algn="ctr"/>
              <a:endParaRPr lang="en-GB" sz="1400" dirty="0"/>
            </a:p>
          </p:txBody>
        </p:sp>
        <p:sp>
          <p:nvSpPr>
            <p:cNvPr id="13" name="Flussdiagramm: Dokument 12">
              <a:extLst>
                <a:ext uri="{FF2B5EF4-FFF2-40B4-BE49-F238E27FC236}">
                  <a16:creationId xmlns:a16="http://schemas.microsoft.com/office/drawing/2014/main" id="{60D098A1-6CAA-4BF1-B73D-4F4510695050}"/>
                </a:ext>
              </a:extLst>
            </p:cNvPr>
            <p:cNvSpPr/>
            <p:nvPr/>
          </p:nvSpPr>
          <p:spPr>
            <a:xfrm>
              <a:off x="7088625" y="4816860"/>
              <a:ext cx="675440" cy="314325"/>
            </a:xfrm>
            <a:prstGeom prst="flowChartDocumen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Models</a:t>
              </a:r>
            </a:p>
          </p:txBody>
        </p:sp>
        <p:sp>
          <p:nvSpPr>
            <p:cNvPr id="14" name="Flussdiagramm: Dokument 13">
              <a:extLst>
                <a:ext uri="{FF2B5EF4-FFF2-40B4-BE49-F238E27FC236}">
                  <a16:creationId xmlns:a16="http://schemas.microsoft.com/office/drawing/2014/main" id="{5357E9E9-3FC8-4FD8-9752-98158849DCF3}"/>
                </a:ext>
              </a:extLst>
            </p:cNvPr>
            <p:cNvSpPr/>
            <p:nvPr/>
          </p:nvSpPr>
          <p:spPr>
            <a:xfrm>
              <a:off x="7628396" y="5151556"/>
              <a:ext cx="675440" cy="314325"/>
            </a:xfrm>
            <a:prstGeom prst="flowChartDocumen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Images</a:t>
              </a:r>
            </a:p>
          </p:txBody>
        </p:sp>
        <p:sp>
          <p:nvSpPr>
            <p:cNvPr id="15" name="Flussdiagramm: Dokument 14">
              <a:extLst>
                <a:ext uri="{FF2B5EF4-FFF2-40B4-BE49-F238E27FC236}">
                  <a16:creationId xmlns:a16="http://schemas.microsoft.com/office/drawing/2014/main" id="{CFF234D4-EC74-4321-B4A0-AB04526D1B75}"/>
                </a:ext>
              </a:extLst>
            </p:cNvPr>
            <p:cNvSpPr/>
            <p:nvPr/>
          </p:nvSpPr>
          <p:spPr>
            <a:xfrm>
              <a:off x="8180066" y="4815006"/>
              <a:ext cx="646448" cy="314325"/>
            </a:xfrm>
            <a:prstGeom prst="flowChartDocumen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Configs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15D5CDE6-86D7-4DC2-9D04-36874102971F}"/>
                </a:ext>
              </a:extLst>
            </p:cNvPr>
            <p:cNvSpPr txBox="1"/>
            <p:nvPr/>
          </p:nvSpPr>
          <p:spPr>
            <a:xfrm>
              <a:off x="7332162" y="4410190"/>
              <a:ext cx="12379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Local File System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98B0540C-B9ED-4190-890E-D4255300FB86}"/>
              </a:ext>
            </a:extLst>
          </p:cNvPr>
          <p:cNvGrpSpPr/>
          <p:nvPr/>
        </p:nvGrpSpPr>
        <p:grpSpPr>
          <a:xfrm>
            <a:off x="9212276" y="4993458"/>
            <a:ext cx="2200275" cy="1576388"/>
            <a:chOff x="9548395" y="4174331"/>
            <a:chExt cx="2200275" cy="1576388"/>
          </a:xfrm>
        </p:grpSpPr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C5EA13CB-8860-45BC-BEF3-68A1AA3ED7F7}"/>
                </a:ext>
              </a:extLst>
            </p:cNvPr>
            <p:cNvSpPr/>
            <p:nvPr/>
          </p:nvSpPr>
          <p:spPr>
            <a:xfrm>
              <a:off x="9548395" y="4174331"/>
              <a:ext cx="2200275" cy="157638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GB" dirty="0"/>
                <a:t>MLflow Server</a:t>
              </a:r>
            </a:p>
            <a:p>
              <a:pPr algn="ctr"/>
              <a:endParaRPr lang="en-GB" dirty="0"/>
            </a:p>
            <a:p>
              <a:pPr algn="ctr"/>
              <a:endParaRPr lang="en-GB" dirty="0"/>
            </a:p>
          </p:txBody>
        </p:sp>
        <p:sp>
          <p:nvSpPr>
            <p:cNvPr id="21" name="Flussdiagramm: Magnetplattenspeicher 20">
              <a:extLst>
                <a:ext uri="{FF2B5EF4-FFF2-40B4-BE49-F238E27FC236}">
                  <a16:creationId xmlns:a16="http://schemas.microsoft.com/office/drawing/2014/main" id="{EE820C8D-2828-4BC4-BAA3-39BCC7250BC6}"/>
                </a:ext>
              </a:extLst>
            </p:cNvPr>
            <p:cNvSpPr/>
            <p:nvPr/>
          </p:nvSpPr>
          <p:spPr>
            <a:xfrm>
              <a:off x="9741522" y="4617618"/>
              <a:ext cx="1829978" cy="1090057"/>
            </a:xfrm>
            <a:prstGeom prst="flowChartMagneticDisk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algn="ctr"/>
              <a:endParaRPr lang="en-GB" sz="14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3F20BE16-99B9-4387-9226-FC59329708B2}"/>
                </a:ext>
              </a:extLst>
            </p:cNvPr>
            <p:cNvSpPr txBox="1"/>
            <p:nvPr/>
          </p:nvSpPr>
          <p:spPr>
            <a:xfrm>
              <a:off x="9904928" y="4674530"/>
              <a:ext cx="1557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Local SQLite Database</a:t>
              </a:r>
            </a:p>
          </p:txBody>
        </p:sp>
        <p:sp>
          <p:nvSpPr>
            <p:cNvPr id="28" name="Flussdiagramm: Daten 27">
              <a:extLst>
                <a:ext uri="{FF2B5EF4-FFF2-40B4-BE49-F238E27FC236}">
                  <a16:creationId xmlns:a16="http://schemas.microsoft.com/office/drawing/2014/main" id="{B5937C4B-24BF-43BB-B2A5-02ACA05074F9}"/>
                </a:ext>
              </a:extLst>
            </p:cNvPr>
            <p:cNvSpPr/>
            <p:nvPr/>
          </p:nvSpPr>
          <p:spPr>
            <a:xfrm>
              <a:off x="9970427" y="5016319"/>
              <a:ext cx="1491264" cy="592931"/>
            </a:xfrm>
            <a:prstGeom prst="flowChartInputOutp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Metadata</a:t>
              </a:r>
            </a:p>
            <a:p>
              <a:pPr algn="ctr"/>
              <a:r>
                <a:rPr lang="en-GB" sz="1200" dirty="0"/>
                <a:t>Parameters</a:t>
              </a:r>
            </a:p>
            <a:p>
              <a:pPr algn="ctr"/>
              <a:r>
                <a:rPr lang="en-GB" sz="1200" dirty="0"/>
                <a:t>Metrics</a:t>
              </a:r>
            </a:p>
          </p:txBody>
        </p:sp>
      </p:grp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82FC3744-1933-41BB-9B38-CC12377E94F9}"/>
              </a:ext>
            </a:extLst>
          </p:cNvPr>
          <p:cNvCxnSpPr/>
          <p:nvPr/>
        </p:nvCxnSpPr>
        <p:spPr>
          <a:xfrm>
            <a:off x="2754337" y="4712321"/>
            <a:ext cx="12493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6CA70E3-307F-470D-82CE-E67B7944809A}"/>
              </a:ext>
            </a:extLst>
          </p:cNvPr>
          <p:cNvCxnSpPr/>
          <p:nvPr/>
        </p:nvCxnSpPr>
        <p:spPr>
          <a:xfrm>
            <a:off x="2754337" y="4864721"/>
            <a:ext cx="1249387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0100ED26-20F4-4D30-957A-669505A8C982}"/>
              </a:ext>
            </a:extLst>
          </p:cNvPr>
          <p:cNvCxnSpPr/>
          <p:nvPr/>
        </p:nvCxnSpPr>
        <p:spPr>
          <a:xfrm>
            <a:off x="2754337" y="5860088"/>
            <a:ext cx="12493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69075BB5-3930-4B71-BE75-F73445744606}"/>
              </a:ext>
            </a:extLst>
          </p:cNvPr>
          <p:cNvCxnSpPr/>
          <p:nvPr/>
        </p:nvCxnSpPr>
        <p:spPr>
          <a:xfrm>
            <a:off x="2754337" y="6012488"/>
            <a:ext cx="1249387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F3CC354-1B1D-4A2F-9681-7BEE2E604A62}"/>
              </a:ext>
            </a:extLst>
          </p:cNvPr>
          <p:cNvCxnSpPr>
            <a:cxnSpLocks/>
          </p:cNvCxnSpPr>
          <p:nvPr/>
        </p:nvCxnSpPr>
        <p:spPr>
          <a:xfrm flipV="1">
            <a:off x="6373829" y="5835446"/>
            <a:ext cx="2734455" cy="24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286AA688-5D46-4A33-AD5C-022A7921389A}"/>
              </a:ext>
            </a:extLst>
          </p:cNvPr>
          <p:cNvCxnSpPr>
            <a:cxnSpLocks/>
          </p:cNvCxnSpPr>
          <p:nvPr/>
        </p:nvCxnSpPr>
        <p:spPr>
          <a:xfrm>
            <a:off x="6373829" y="6012488"/>
            <a:ext cx="2734455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99DD28E-781E-4147-9420-8976843EF0E0}"/>
              </a:ext>
            </a:extLst>
          </p:cNvPr>
          <p:cNvCxnSpPr>
            <a:cxnSpLocks/>
          </p:cNvCxnSpPr>
          <p:nvPr/>
        </p:nvCxnSpPr>
        <p:spPr>
          <a:xfrm>
            <a:off x="6366340" y="4686342"/>
            <a:ext cx="441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4E06C0B3-6C82-48FD-BAAD-613A96B8626F}"/>
              </a:ext>
            </a:extLst>
          </p:cNvPr>
          <p:cNvCxnSpPr>
            <a:cxnSpLocks/>
          </p:cNvCxnSpPr>
          <p:nvPr/>
        </p:nvCxnSpPr>
        <p:spPr>
          <a:xfrm>
            <a:off x="6366340" y="4838742"/>
            <a:ext cx="420223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424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8ACE5-F04B-4FEE-A8CC-08F0B241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Authentication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2D671F-3DDA-4EAE-8DBF-8A821544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export MLFLOW_AUTH_CONFIG_PATH="${DIR}/auth_config.ini“</a:t>
            </a:r>
            <a:b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GB" sz="20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server --app-name basic-auth</a:t>
            </a:r>
          </a:p>
          <a:p>
            <a:r>
              <a:rPr lang="en-GB" dirty="0"/>
              <a:t>Implements basic HTTP authentication with </a:t>
            </a:r>
            <a:r>
              <a:rPr lang="en-GB" b="1" dirty="0"/>
              <a:t>username</a:t>
            </a:r>
            <a:r>
              <a:rPr lang="en-GB" dirty="0"/>
              <a:t> and </a:t>
            </a:r>
            <a:r>
              <a:rPr lang="en-GB" b="1" dirty="0"/>
              <a:t>password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dirty="0"/>
              <a:t>“This feature is still experimental and may change in a future release without warning.”</a:t>
            </a:r>
          </a:p>
          <a:p>
            <a:r>
              <a:rPr lang="en-GB" dirty="0"/>
              <a:t>(“admin” user is mandatory)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FC6F8A-B813-4865-B6B2-9C9F6AD8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B13EC5-64D2-48F8-B5D3-5985C575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31B03-125C-4B4A-8371-14027B91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2ACE3A9-CEEC-46AE-82A8-BE107726AAA3}"/>
              </a:ext>
            </a:extLst>
          </p:cNvPr>
          <p:cNvSpPr txBox="1"/>
          <p:nvPr/>
        </p:nvSpPr>
        <p:spPr>
          <a:xfrm>
            <a:off x="7408069" y="6078022"/>
            <a:ext cx="464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https://mlflow.org/docs/latest/auth/index.html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8F3979C-7E2F-4459-B0E6-B5C548C662DC}"/>
              </a:ext>
            </a:extLst>
          </p:cNvPr>
          <p:cNvGrpSpPr/>
          <p:nvPr/>
        </p:nvGrpSpPr>
        <p:grpSpPr>
          <a:xfrm>
            <a:off x="352425" y="2271432"/>
            <a:ext cx="11487149" cy="2465150"/>
            <a:chOff x="421481" y="3521869"/>
            <a:chExt cx="11487149" cy="2465150"/>
          </a:xfrm>
        </p:grpSpPr>
        <p:sp>
          <p:nvSpPr>
            <p:cNvPr id="8" name="Rechteck: eine Ecke abgeschnitten 7">
              <a:extLst>
                <a:ext uri="{FF2B5EF4-FFF2-40B4-BE49-F238E27FC236}">
                  <a16:creationId xmlns:a16="http://schemas.microsoft.com/office/drawing/2014/main" id="{0D819B04-85BA-498E-B78E-FFEE75A1B8DE}"/>
                </a:ext>
              </a:extLst>
            </p:cNvPr>
            <p:cNvSpPr/>
            <p:nvPr/>
          </p:nvSpPr>
          <p:spPr>
            <a:xfrm>
              <a:off x="421481" y="3521869"/>
              <a:ext cx="11487149" cy="246515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GB" dirty="0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[</a:t>
              </a:r>
              <a:r>
                <a:rPr lang="en-GB" dirty="0" err="1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mlflow</a:t>
              </a:r>
              <a:r>
                <a:rPr lang="en-GB" dirty="0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]</a:t>
              </a:r>
            </a:p>
            <a:p>
              <a:r>
                <a:rPr lang="en-GB" dirty="0" err="1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default_permission</a:t>
              </a:r>
              <a:r>
                <a:rPr lang="en-GB" dirty="0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 = READ</a:t>
              </a:r>
            </a:p>
            <a:p>
              <a:r>
                <a:rPr lang="en-GB" dirty="0" err="1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database_uri</a:t>
              </a:r>
              <a:r>
                <a:rPr lang="en-GB" dirty="0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 = sqlite:////work/some/path/basic_auth.db</a:t>
              </a:r>
            </a:p>
            <a:p>
              <a:r>
                <a:rPr lang="en-GB" dirty="0" err="1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admin_username</a:t>
              </a:r>
              <a:r>
                <a:rPr lang="en-GB" dirty="0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 = admin</a:t>
              </a:r>
            </a:p>
            <a:p>
              <a:r>
                <a:rPr lang="en-GB" dirty="0" err="1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admin_password</a:t>
              </a:r>
              <a:r>
                <a:rPr lang="en-GB" dirty="0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 = to-be-changed</a:t>
              </a:r>
            </a:p>
            <a:p>
              <a:r>
                <a:rPr lang="en-GB" dirty="0" err="1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authorization_function</a:t>
              </a:r>
              <a:r>
                <a:rPr lang="en-GB" dirty="0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 = </a:t>
              </a:r>
              <a:r>
                <a:rPr lang="en-GB" dirty="0" err="1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mlflow.server.auth:authenticate_request_basic_auth</a:t>
              </a:r>
              <a:endPara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4402FE0-18C4-4790-84E2-4B4905AA9D48}"/>
                </a:ext>
              </a:extLst>
            </p:cNvPr>
            <p:cNvSpPr/>
            <p:nvPr/>
          </p:nvSpPr>
          <p:spPr>
            <a:xfrm>
              <a:off x="5026762" y="3674269"/>
              <a:ext cx="22765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FFFF00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auth_config.ini</a:t>
              </a:r>
              <a:endParaRPr lang="en-GB" dirty="0">
                <a:solidFill>
                  <a:srgbClr val="FFFF00"/>
                </a:solidFill>
              </a:endParaRPr>
            </a:p>
          </p:txBody>
        </p:sp>
      </p:grpSp>
      <p:sp>
        <p:nvSpPr>
          <p:cNvPr id="12" name="Rechteck: gefaltete Ecke 11">
            <a:extLst>
              <a:ext uri="{FF2B5EF4-FFF2-40B4-BE49-F238E27FC236}">
                <a16:creationId xmlns:a16="http://schemas.microsoft.com/office/drawing/2014/main" id="{5FCFA4AC-EBAF-48B9-8629-384DF5A64884}"/>
              </a:ext>
            </a:extLst>
          </p:cNvPr>
          <p:cNvSpPr/>
          <p:nvPr/>
        </p:nvSpPr>
        <p:spPr>
          <a:xfrm>
            <a:off x="6236305" y="3724313"/>
            <a:ext cx="5467349" cy="377082"/>
          </a:xfrm>
          <a:prstGeom prst="foldedCorner">
            <a:avLst/>
          </a:prstGeom>
          <a:gradFill flip="none" rotWithShape="1">
            <a:gsLst>
              <a:gs pos="0">
                <a:srgbClr val="FF0000"/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Update the default admin password as soon as possible!</a:t>
            </a:r>
          </a:p>
        </p:txBody>
      </p:sp>
    </p:spTree>
    <p:extLst>
      <p:ext uri="{BB962C8B-B14F-4D97-AF65-F5344CB8AC3E}">
        <p14:creationId xmlns:p14="http://schemas.microsoft.com/office/powerpoint/2010/main" val="4167102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8ACE5-F04B-4FEE-A8CC-08F0B241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Authentication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2D671F-3DDA-4EAE-8DBF-8A821544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export MLFLOW_AUTH_CONFIG_PATH="${DIR}/auth_config.ini“</a:t>
            </a:r>
            <a:b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GB" sz="20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server --app-name basic-auth</a:t>
            </a:r>
          </a:p>
          <a:p>
            <a:r>
              <a:rPr lang="en-GB" dirty="0"/>
              <a:t>Implements basic HTTP authentication with </a:t>
            </a:r>
            <a:r>
              <a:rPr lang="en-GB" b="1" dirty="0"/>
              <a:t>username</a:t>
            </a:r>
            <a:r>
              <a:rPr lang="en-GB" dirty="0"/>
              <a:t> and </a:t>
            </a:r>
            <a:r>
              <a:rPr lang="en-GB" b="1" dirty="0"/>
              <a:t>password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dirty="0"/>
              <a:t>“This feature is still experimental and may change in a future release without warning.”</a:t>
            </a:r>
          </a:p>
          <a:p>
            <a:r>
              <a:rPr lang="en-GB" dirty="0"/>
              <a:t>(“admin” user is mandatory)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FC6F8A-B813-4865-B6B2-9C9F6AD8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B13EC5-64D2-48F8-B5D3-5985C575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31B03-125C-4B4A-8371-14027B91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2ACE3A9-CEEC-46AE-82A8-BE107726AAA3}"/>
              </a:ext>
            </a:extLst>
          </p:cNvPr>
          <p:cNvSpPr txBox="1"/>
          <p:nvPr/>
        </p:nvSpPr>
        <p:spPr>
          <a:xfrm>
            <a:off x="7408069" y="6078022"/>
            <a:ext cx="464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https://mlflow.org/docs/latest/auth/index.html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8F3979C-7E2F-4459-B0E6-B5C548C662DC}"/>
              </a:ext>
            </a:extLst>
          </p:cNvPr>
          <p:cNvGrpSpPr/>
          <p:nvPr/>
        </p:nvGrpSpPr>
        <p:grpSpPr>
          <a:xfrm>
            <a:off x="352425" y="2271432"/>
            <a:ext cx="11487149" cy="2465150"/>
            <a:chOff x="421481" y="3521869"/>
            <a:chExt cx="11487149" cy="2465150"/>
          </a:xfrm>
        </p:grpSpPr>
        <p:sp>
          <p:nvSpPr>
            <p:cNvPr id="8" name="Rechteck: eine Ecke abgeschnitten 7">
              <a:extLst>
                <a:ext uri="{FF2B5EF4-FFF2-40B4-BE49-F238E27FC236}">
                  <a16:creationId xmlns:a16="http://schemas.microsoft.com/office/drawing/2014/main" id="{0D819B04-85BA-498E-B78E-FFEE75A1B8DE}"/>
                </a:ext>
              </a:extLst>
            </p:cNvPr>
            <p:cNvSpPr/>
            <p:nvPr/>
          </p:nvSpPr>
          <p:spPr>
            <a:xfrm>
              <a:off x="421481" y="3521869"/>
              <a:ext cx="11487149" cy="246515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GB" dirty="0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[</a:t>
              </a:r>
              <a:r>
                <a:rPr lang="en-GB" dirty="0" err="1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mlflow</a:t>
              </a:r>
              <a:r>
                <a:rPr lang="en-GB" dirty="0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]</a:t>
              </a:r>
            </a:p>
            <a:p>
              <a:r>
                <a:rPr lang="en-GB" dirty="0" err="1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default_permission</a:t>
              </a:r>
              <a:r>
                <a:rPr lang="en-GB" dirty="0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 = READ</a:t>
              </a:r>
            </a:p>
            <a:p>
              <a:r>
                <a:rPr lang="en-GB" dirty="0" err="1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database_uri</a:t>
              </a:r>
              <a:r>
                <a:rPr lang="en-GB" dirty="0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 = sqlite:////work/some/path/basic_auth.db</a:t>
              </a:r>
            </a:p>
            <a:p>
              <a:r>
                <a:rPr lang="en-GB" dirty="0" err="1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admin_username</a:t>
              </a:r>
              <a:r>
                <a:rPr lang="en-GB" dirty="0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 = admin</a:t>
              </a:r>
            </a:p>
            <a:p>
              <a:r>
                <a:rPr lang="en-GB" dirty="0" err="1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admin_password</a:t>
              </a:r>
              <a:r>
                <a:rPr lang="en-GB" dirty="0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 = to-be-changed</a:t>
              </a:r>
            </a:p>
            <a:p>
              <a:r>
                <a:rPr lang="en-GB" dirty="0" err="1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authorization_function</a:t>
              </a:r>
              <a:r>
                <a:rPr lang="en-GB" dirty="0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 = </a:t>
              </a:r>
              <a:r>
                <a:rPr lang="en-GB" dirty="0" err="1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mlflow.server.auth:authenticate_request_basic_auth</a:t>
              </a:r>
              <a:endPara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4402FE0-18C4-4790-84E2-4B4905AA9D48}"/>
                </a:ext>
              </a:extLst>
            </p:cNvPr>
            <p:cNvSpPr/>
            <p:nvPr/>
          </p:nvSpPr>
          <p:spPr>
            <a:xfrm>
              <a:off x="5026762" y="3674269"/>
              <a:ext cx="22765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FFFF00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auth_config.ini</a:t>
              </a:r>
              <a:endParaRPr lang="en-GB" dirty="0">
                <a:solidFill>
                  <a:srgbClr val="FFFF00"/>
                </a:solidFill>
              </a:endParaRPr>
            </a:p>
          </p:txBody>
        </p:sp>
      </p:grpSp>
      <p:sp>
        <p:nvSpPr>
          <p:cNvPr id="12" name="Rechteck: gefaltete Ecke 11">
            <a:extLst>
              <a:ext uri="{FF2B5EF4-FFF2-40B4-BE49-F238E27FC236}">
                <a16:creationId xmlns:a16="http://schemas.microsoft.com/office/drawing/2014/main" id="{5FCFA4AC-EBAF-48B9-8629-384DF5A64884}"/>
              </a:ext>
            </a:extLst>
          </p:cNvPr>
          <p:cNvSpPr/>
          <p:nvPr/>
        </p:nvSpPr>
        <p:spPr>
          <a:xfrm>
            <a:off x="6236305" y="3724313"/>
            <a:ext cx="5467349" cy="377082"/>
          </a:xfrm>
          <a:prstGeom prst="foldedCorner">
            <a:avLst/>
          </a:prstGeom>
          <a:gradFill flip="none" rotWithShape="1">
            <a:gsLst>
              <a:gs pos="0">
                <a:srgbClr val="FF0000"/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Update the default admin password as soon as possible!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46F464E-B93C-47E7-9A7C-B60E33664370}"/>
              </a:ext>
            </a:extLst>
          </p:cNvPr>
          <p:cNvSpPr/>
          <p:nvPr/>
        </p:nvSpPr>
        <p:spPr>
          <a:xfrm>
            <a:off x="2461020" y="3659723"/>
            <a:ext cx="7269956" cy="17970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sqlite://</a:t>
            </a:r>
            <a:r>
              <a:rPr lang="en-GB" dirty="0">
                <a:solidFill>
                  <a:schemeClr val="accent2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</a:t>
            </a:r>
            <a:r>
              <a:rPr lang="en-GB" dirty="0">
                <a:solidFill>
                  <a:schemeClr val="accent4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/work/some/path/basic_auth.db</a:t>
            </a:r>
          </a:p>
          <a:p>
            <a:r>
              <a:rPr lang="en-GB" dirty="0">
                <a:solidFill>
                  <a:schemeClr val="accent1"/>
                </a:solidFill>
                <a:latin typeface="Forte" panose="03060902040502070203" pitchFamily="66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Protocol:</a:t>
            </a:r>
            <a:r>
              <a:rPr lang="en-GB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sqlite://</a:t>
            </a:r>
            <a:br>
              <a:rPr lang="en-GB" dirty="0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GB" dirty="0">
                <a:solidFill>
                  <a:schemeClr val="tx1"/>
                </a:solidFill>
                <a:latin typeface="Forte" panose="03060902040502070203" pitchFamily="66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Host:   (empty)</a:t>
            </a:r>
          </a:p>
          <a:p>
            <a:r>
              <a:rPr lang="en-GB" dirty="0">
                <a:solidFill>
                  <a:schemeClr val="accent2"/>
                </a:solidFill>
                <a:latin typeface="Forte" panose="03060902040502070203" pitchFamily="66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Separator between Host and Path:</a:t>
            </a:r>
            <a:r>
              <a:rPr lang="en-GB" dirty="0">
                <a:solidFill>
                  <a:schemeClr val="accent2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/</a:t>
            </a:r>
          </a:p>
          <a:p>
            <a:r>
              <a:rPr lang="en-GB" dirty="0">
                <a:solidFill>
                  <a:schemeClr val="accent4"/>
                </a:solidFill>
                <a:latin typeface="Forte" panose="03060902040502070203" pitchFamily="66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Path (absolute or relative):</a:t>
            </a:r>
            <a:r>
              <a:rPr lang="en-GB" dirty="0">
                <a:solidFill>
                  <a:schemeClr val="accent2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GB" dirty="0">
                <a:solidFill>
                  <a:schemeClr val="accent4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/work/some/path/</a:t>
            </a:r>
            <a:r>
              <a:rPr lang="en-GB" dirty="0" err="1">
                <a:solidFill>
                  <a:schemeClr val="accent4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basic_auth.db</a:t>
            </a:r>
            <a:endParaRPr lang="en-GB" dirty="0">
              <a:solidFill>
                <a:schemeClr val="accent2"/>
              </a:solidFill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https://docs.sqlalchemy.org/en/13/dialects/sqlite.html#connect-strings</a:t>
            </a:r>
          </a:p>
        </p:txBody>
      </p:sp>
    </p:spTree>
    <p:extLst>
      <p:ext uri="{BB962C8B-B14F-4D97-AF65-F5344CB8AC3E}">
        <p14:creationId xmlns:p14="http://schemas.microsoft.com/office/powerpoint/2010/main" val="1865568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760F3-75F4-4749-9C95-646174DD4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Administration via Python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236400-A1BE-45E8-8E0E-1141760F8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E9245-84FB-41E4-886F-1B59A0D0D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388C74-C82A-41E2-9F2F-7045F45F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2AB46D-47BC-469E-AD33-F8947825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01CBA2E-1216-439B-B67F-61DEA3D7BF17}"/>
              </a:ext>
            </a:extLst>
          </p:cNvPr>
          <p:cNvSpPr txBox="1"/>
          <p:nvPr/>
        </p:nvSpPr>
        <p:spPr>
          <a:xfrm>
            <a:off x="135732" y="1085850"/>
            <a:ext cx="11887200" cy="4045666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 MLFLOW_TRACKING_USERNAME=admin MLFLOW_TRACKING_PASSWORD=to-be-changed </a:t>
            </a:r>
            <a:r>
              <a:rPr lang="en-GB" b="1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ipython</a:t>
            </a:r>
            <a:endParaRPr lang="en-GB" b="1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>
              <a:lnSpc>
                <a:spcPct val="120000"/>
              </a:lnSpc>
            </a:pPr>
            <a:r>
              <a:rPr lang="en-GB" dirty="0" err="1">
                <a:solidFill>
                  <a:schemeClr val="bg1">
                    <a:lumMod val="8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IPython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8.30.0 -- An enhanced Interactive Python. Type '?' for help.</a:t>
            </a:r>
          </a:p>
          <a:p>
            <a:pPr>
              <a:lnSpc>
                <a:spcPct val="120000"/>
              </a:lnSpc>
            </a:pPr>
            <a:endParaRPr lang="en-GB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 [1]: </a:t>
            </a: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from </a:t>
            </a:r>
            <a:r>
              <a:rPr lang="en-GB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mlflow.server</a:t>
            </a: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import </a:t>
            </a:r>
            <a:r>
              <a:rPr lang="en-GB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get_app_client</a:t>
            </a:r>
            <a:endParaRPr lang="en-GB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>
              <a:lnSpc>
                <a:spcPct val="120000"/>
              </a:lnSpc>
            </a:pP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from </a:t>
            </a:r>
            <a:r>
              <a:rPr lang="en-GB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getpass</a:t>
            </a: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import </a:t>
            </a:r>
            <a:r>
              <a:rPr lang="en-GB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getpass</a:t>
            </a:r>
            <a:endParaRPr lang="en-GB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>
              <a:lnSpc>
                <a:spcPct val="120000"/>
              </a:lnSpc>
            </a:pPr>
            <a:r>
              <a:rPr lang="en-GB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tracking_uri</a:t>
            </a: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"http://127.0.0.1:5000</a:t>
            </a: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  <a:hlinkClick r:id="rId2"/>
              </a:rPr>
              <a:t>/</a:t>
            </a: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user = "admin"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# do not `password = "</a:t>
            </a:r>
            <a:r>
              <a:rPr lang="en-GB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my_new_password</a:t>
            </a: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"`! </a:t>
            </a:r>
            <a:r>
              <a:rPr lang="en-GB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Ipython</a:t>
            </a: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would log the new password</a:t>
            </a:r>
            <a:b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GB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password</a:t>
            </a: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GB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getpass</a:t>
            </a: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GB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f"Please</a:t>
            </a: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enter a new password:\n“) </a:t>
            </a:r>
          </a:p>
          <a:p>
            <a:pPr>
              <a:lnSpc>
                <a:spcPct val="120000"/>
              </a:lnSpc>
            </a:pPr>
            <a:r>
              <a:rPr lang="en-GB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auth_client</a:t>
            </a: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</a:t>
            </a:r>
            <a:r>
              <a:rPr lang="en-GB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get_app_client</a:t>
            </a: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("basic-auth", </a:t>
            </a:r>
            <a:r>
              <a:rPr lang="en-GB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tracking_uri</a:t>
            </a: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en-GB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tracking_uri</a:t>
            </a: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GB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auth_client.update_user_password</a:t>
            </a:r>
            <a:r>
              <a:rPr lang="en-GB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(user, password)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026BE4-3031-4496-9E80-58D7AAF04268}"/>
              </a:ext>
            </a:extLst>
          </p:cNvPr>
          <p:cNvSpPr txBox="1"/>
          <p:nvPr/>
        </p:nvSpPr>
        <p:spPr>
          <a:xfrm>
            <a:off x="838200" y="5363259"/>
            <a:ext cx="856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Further API endpoints for permissions, user creation, etc. available in the documentation:</a:t>
            </a:r>
          </a:p>
          <a:p>
            <a:r>
              <a:rPr lang="en-GB" dirty="0"/>
              <a:t>https://mlflow.org/docs/latest/auth/index.html</a:t>
            </a:r>
          </a:p>
        </p:txBody>
      </p:sp>
    </p:spTree>
    <p:extLst>
      <p:ext uri="{BB962C8B-B14F-4D97-AF65-F5344CB8AC3E}">
        <p14:creationId xmlns:p14="http://schemas.microsoft.com/office/powerpoint/2010/main" val="4022739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E3245D8-09F7-4232-BABE-E75F90EB9AD2}"/>
              </a:ext>
            </a:extLst>
          </p:cNvPr>
          <p:cNvGrpSpPr/>
          <p:nvPr/>
        </p:nvGrpSpPr>
        <p:grpSpPr>
          <a:xfrm>
            <a:off x="229143" y="1666284"/>
            <a:ext cx="4701787" cy="2782773"/>
            <a:chOff x="5999322" y="2981722"/>
            <a:chExt cx="4701787" cy="2782773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57BCBFA-14D8-4457-9955-26300D6E8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322" y="2981722"/>
              <a:ext cx="4701787" cy="27827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82D59AF-8F0B-4762-B651-B71AA1C91B22}"/>
                </a:ext>
              </a:extLst>
            </p:cNvPr>
            <p:cNvSpPr txBox="1"/>
            <p:nvPr/>
          </p:nvSpPr>
          <p:spPr>
            <a:xfrm>
              <a:off x="6892685" y="3933496"/>
              <a:ext cx="776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marek</a:t>
              </a:r>
              <a:endParaRPr lang="en-GB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814285C-9C9C-43CA-B68B-4122DE58A12C}"/>
                </a:ext>
              </a:extLst>
            </p:cNvPr>
            <p:cNvSpPr txBox="1"/>
            <p:nvPr/>
          </p:nvSpPr>
          <p:spPr>
            <a:xfrm>
              <a:off x="6892685" y="4525351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1234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2BA052F-9AA8-4B34-867B-9A244532B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1115"/>
            <a:ext cx="10515600" cy="720725"/>
          </a:xfrm>
        </p:spPr>
        <p:txBody>
          <a:bodyPr/>
          <a:lstStyle/>
          <a:p>
            <a:r>
              <a:rPr lang="en-GB" dirty="0"/>
              <a:t>Add New User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63E03F-16FC-4EAF-89D7-D5D257450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DFB7B4-ECB1-4BFC-B503-4EFBAD37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3C6F18-F6A0-4AAF-870A-C15896FD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7AA53B9-472A-452D-85DC-3848F0CED037}" type="slidenum">
              <a:rPr lang="de-DE" smtClean="0"/>
              <a:pPr/>
              <a:t>34</a:t>
            </a:fld>
            <a:endParaRPr lang="de-DE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004A5FA7-7CD5-4B5C-A6DF-6C9CE0B53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74" y="375710"/>
            <a:ext cx="3742239" cy="2288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2B4B68D9-AB06-4E08-9758-A077DBFFD6F3}"/>
              </a:ext>
            </a:extLst>
          </p:cNvPr>
          <p:cNvSpPr txBox="1"/>
          <p:nvPr/>
        </p:nvSpPr>
        <p:spPr>
          <a:xfrm>
            <a:off x="838200" y="1106390"/>
            <a:ext cx="229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127.0.0.1:5000</a:t>
            </a:r>
            <a:r>
              <a:rPr lang="en-GB" dirty="0">
                <a:solidFill>
                  <a:srgbClr val="FF0000"/>
                </a:solidFill>
              </a:rPr>
              <a:t>/signup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B7649C40-CEF8-4FCD-8393-9A2BE3840D1F}"/>
              </a:ext>
            </a:extLst>
          </p:cNvPr>
          <p:cNvSpPr/>
          <p:nvPr/>
        </p:nvSpPr>
        <p:spPr>
          <a:xfrm rot="7374293">
            <a:off x="3584551" y="2118952"/>
            <a:ext cx="662152" cy="794582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ED67DD1-2C82-4F66-AC59-2616093CC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646" y="4992451"/>
            <a:ext cx="2539981" cy="982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CD041D7B-96B2-4424-8924-75750CF2D882}"/>
              </a:ext>
            </a:extLst>
          </p:cNvPr>
          <p:cNvSpPr/>
          <p:nvPr/>
        </p:nvSpPr>
        <p:spPr>
          <a:xfrm rot="5400000">
            <a:off x="2314560" y="4213750"/>
            <a:ext cx="662152" cy="794582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E4533DC-31B0-4950-AF3F-688E49CBB9EA}"/>
              </a:ext>
            </a:extLst>
          </p:cNvPr>
          <p:cNvSpPr txBox="1"/>
          <p:nvPr/>
        </p:nvSpPr>
        <p:spPr>
          <a:xfrm>
            <a:off x="7858501" y="2987390"/>
            <a:ext cx="4114800" cy="1323112"/>
          </a:xfrm>
          <a:prstGeom prst="snip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 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mkdir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~/.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endParaRPr lang="en-GB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 touch ~/.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/credentials</a:t>
            </a:r>
          </a:p>
          <a:p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 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chmod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600 ~/.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/credentials</a:t>
            </a:r>
          </a:p>
          <a:p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 vim ~/.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/credentials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61A1444-E337-4FB5-BDEE-6FBD593D8795}"/>
              </a:ext>
            </a:extLst>
          </p:cNvPr>
          <p:cNvGrpSpPr/>
          <p:nvPr/>
        </p:nvGrpSpPr>
        <p:grpSpPr>
          <a:xfrm>
            <a:off x="7858500" y="4477350"/>
            <a:ext cx="4114800" cy="982489"/>
            <a:chOff x="973798" y="3504003"/>
            <a:chExt cx="5165506" cy="1347605"/>
          </a:xfrm>
        </p:grpSpPr>
        <p:sp>
          <p:nvSpPr>
            <p:cNvPr id="25" name="Rechteck: eine Ecke abgeschnitten 24">
              <a:extLst>
                <a:ext uri="{FF2B5EF4-FFF2-40B4-BE49-F238E27FC236}">
                  <a16:creationId xmlns:a16="http://schemas.microsoft.com/office/drawing/2014/main" id="{13FA09DD-BFAE-406A-B729-52C8C25360EE}"/>
                </a:ext>
              </a:extLst>
            </p:cNvPr>
            <p:cNvSpPr/>
            <p:nvPr/>
          </p:nvSpPr>
          <p:spPr>
            <a:xfrm>
              <a:off x="973798" y="3528496"/>
              <a:ext cx="5165506" cy="1323112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GB" sz="1400" dirty="0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[</a:t>
              </a:r>
              <a:r>
                <a:rPr lang="en-GB" sz="1400" dirty="0" err="1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mlflow</a:t>
              </a:r>
              <a:r>
                <a:rPr lang="en-GB" sz="1400" dirty="0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]</a:t>
              </a:r>
            </a:p>
            <a:p>
              <a:r>
                <a:rPr lang="en-GB" sz="1400" dirty="0" err="1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mlflow_tracking_username</a:t>
              </a:r>
              <a:r>
                <a:rPr lang="en-GB" sz="1400" dirty="0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 = </a:t>
              </a:r>
              <a:r>
                <a:rPr lang="en-GB" sz="1400" dirty="0" err="1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marek</a:t>
              </a:r>
              <a:endPara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endParaRPr>
            </a:p>
            <a:p>
              <a:r>
                <a:rPr lang="en-GB" sz="1400" dirty="0" err="1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mlflow_tracking_password</a:t>
              </a:r>
              <a:r>
                <a:rPr lang="en-GB" sz="1400" dirty="0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 = 1234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0714BB5-AFFD-48A7-AFC3-5B3DFF573027}"/>
                </a:ext>
              </a:extLst>
            </p:cNvPr>
            <p:cNvSpPr/>
            <p:nvPr/>
          </p:nvSpPr>
          <p:spPr>
            <a:xfrm>
              <a:off x="1999874" y="3504003"/>
              <a:ext cx="221612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rgbClr val="FFFF00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~/.</a:t>
              </a:r>
              <a:r>
                <a:rPr lang="en-GB" sz="1400" dirty="0" err="1">
                  <a:solidFill>
                    <a:srgbClr val="FFFF00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mlflow</a:t>
              </a:r>
              <a:r>
                <a:rPr lang="en-GB" sz="1400" dirty="0">
                  <a:solidFill>
                    <a:srgbClr val="FFFF00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/credentials</a:t>
              </a:r>
              <a:endParaRPr lang="en-GB" sz="1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156B160C-EEAB-477A-AE5F-BB2EDCFBA0D2}"/>
              </a:ext>
            </a:extLst>
          </p:cNvPr>
          <p:cNvSpPr txBox="1"/>
          <p:nvPr/>
        </p:nvSpPr>
        <p:spPr>
          <a:xfrm>
            <a:off x="7973061" y="5544053"/>
            <a:ext cx="34961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Alternative Environment Variables:</a:t>
            </a:r>
          </a:p>
          <a:p>
            <a:r>
              <a:rPr lang="en-GB" sz="16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MLFLOW_TRACKING_USERNAME</a:t>
            </a:r>
          </a:p>
          <a:p>
            <a:r>
              <a:rPr lang="en-GB" sz="16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MLFLOW_TRACKING_PASSWORD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BEC0644E-9587-4DC0-9728-315AD5D4F9BB}"/>
              </a:ext>
            </a:extLst>
          </p:cNvPr>
          <p:cNvCxnSpPr>
            <a:cxnSpLocks/>
          </p:cNvCxnSpPr>
          <p:nvPr/>
        </p:nvCxnSpPr>
        <p:spPr>
          <a:xfrm flipH="1">
            <a:off x="4321969" y="550069"/>
            <a:ext cx="5301031" cy="5564981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itel 1">
            <a:extLst>
              <a:ext uri="{FF2B5EF4-FFF2-40B4-BE49-F238E27FC236}">
                <a16:creationId xmlns:a16="http://schemas.microsoft.com/office/drawing/2014/main" id="{44670A9E-4967-4738-8A90-469D1683AC60}"/>
              </a:ext>
            </a:extLst>
          </p:cNvPr>
          <p:cNvSpPr txBox="1">
            <a:spLocks/>
          </p:cNvSpPr>
          <p:nvPr/>
        </p:nvSpPr>
        <p:spPr>
          <a:xfrm>
            <a:off x="7887505" y="2311379"/>
            <a:ext cx="10515600" cy="720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300" b="1" i="0" u="none" strike="noStrike" kern="1200" cap="none" spc="0" normalizeH="0" baseline="0" smtClean="0">
                <a:ln>
                  <a:noFill/>
                </a:ln>
                <a:solidFill>
                  <a:srgbClr val="C07D2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dirty="0"/>
              <a:t>Provide Credentials</a:t>
            </a:r>
          </a:p>
          <a:p>
            <a:r>
              <a:rPr lang="en-GB" dirty="0"/>
              <a:t>to MLflow Client</a:t>
            </a:r>
          </a:p>
        </p:txBody>
      </p:sp>
    </p:spTree>
    <p:extLst>
      <p:ext uri="{BB962C8B-B14F-4D97-AF65-F5344CB8AC3E}">
        <p14:creationId xmlns:p14="http://schemas.microsoft.com/office/powerpoint/2010/main" val="777051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3D1DC-CAE2-431C-9025-9B36A746C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Setup Convenience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148B2BF2-4A50-464C-8AB9-577A6625E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4" y="1576313"/>
            <a:ext cx="5508937" cy="2538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BED453-9318-4600-88C6-037124A2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704FE8-F5AB-406D-A3C3-E0362DD76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760074-4240-4677-B063-23EBB8FD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35</a:t>
            </a:fld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06653B-28B0-4AAE-8704-735113080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4" y="4350736"/>
            <a:ext cx="5508937" cy="778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F933AEB7-2153-47B1-ABDF-B1E8459A3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779" y="736247"/>
            <a:ext cx="5173753" cy="583009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75FE94EA-21C3-4411-803E-9BF987905989}"/>
              </a:ext>
            </a:extLst>
          </p:cNvPr>
          <p:cNvSpPr txBox="1"/>
          <p:nvPr/>
        </p:nvSpPr>
        <p:spPr>
          <a:xfrm>
            <a:off x="8945784" y="716518"/>
            <a:ext cx="1753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mlflow_setup.py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2686B5B-D782-45F9-82BC-852D59ABEFB4}"/>
              </a:ext>
            </a:extLst>
          </p:cNvPr>
          <p:cNvSpPr txBox="1"/>
          <p:nvPr/>
        </p:nvSpPr>
        <p:spPr>
          <a:xfrm>
            <a:off x="901260" y="2528789"/>
            <a:ext cx="1463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 </a:t>
            </a:r>
            <a:r>
              <a:rPr lang="en-GB" sz="11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Enter 1234 secretly</a:t>
            </a:r>
          </a:p>
        </p:txBody>
      </p:sp>
    </p:spTree>
    <p:extLst>
      <p:ext uri="{BB962C8B-B14F-4D97-AF65-F5344CB8AC3E}">
        <p14:creationId xmlns:p14="http://schemas.microsoft.com/office/powerpoint/2010/main" val="168038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6860D4-D353-4690-9C48-3007FD3A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MLflow permissions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270FD-0171-4D06-B2C8-C43228B81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User can not delete/edit foreign experiments</a:t>
            </a:r>
          </a:p>
          <a:p>
            <a:r>
              <a:rPr lang="en-GB" sz="2000" dirty="0"/>
              <a:t>User can not extend foreign experiments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Can’t log to “Default” experiment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Start new experiment: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/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/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/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/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/>
          </a:p>
          <a:p>
            <a:pPr lvl="1">
              <a:buFont typeface="Wingdings" panose="05000000000000000000" pitchFamily="2" charset="2"/>
              <a:buChar char="Ø"/>
            </a:pPr>
            <a:endParaRPr lang="en-GB" sz="18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F245C4-23BE-4D47-A440-304CA667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0FDFED-33FE-4A03-98DE-36D6CBF80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83B70F-0C00-4267-AFB6-CCE6398EB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36</a:t>
            </a:fld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94E2E62-2DA9-470C-AFFE-C5FAD5E98792}"/>
              </a:ext>
            </a:extLst>
          </p:cNvPr>
          <p:cNvGrpSpPr/>
          <p:nvPr/>
        </p:nvGrpSpPr>
        <p:grpSpPr>
          <a:xfrm>
            <a:off x="6096000" y="725487"/>
            <a:ext cx="6011289" cy="2238492"/>
            <a:chOff x="1442707" y="2579116"/>
            <a:chExt cx="6011289" cy="2238492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606FA23D-885B-4D5E-97C2-ABFFCD8A639B}"/>
                </a:ext>
              </a:extLst>
            </p:cNvPr>
            <p:cNvSpPr txBox="1"/>
            <p:nvPr/>
          </p:nvSpPr>
          <p:spPr>
            <a:xfrm>
              <a:off x="1442707" y="4078944"/>
              <a:ext cx="6011289" cy="738664"/>
            </a:xfrm>
            <a:prstGeom prst="rect">
              <a:avLst/>
            </a:prstGeom>
            <a:solidFill>
              <a:srgbClr val="F3F3F3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dirty="0" err="1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MlflowException</a:t>
              </a:r>
              <a:r>
                <a:rPr lang="en-GB" sz="1400" dirty="0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: API request to endpoint /</a:t>
              </a:r>
              <a:r>
                <a:rPr lang="en-GB" sz="1400" dirty="0" err="1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api</a:t>
              </a:r>
              <a:r>
                <a:rPr lang="en-GB" sz="1400" dirty="0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/2.0/</a:t>
              </a:r>
              <a:r>
                <a:rPr lang="en-GB" sz="1400" dirty="0" err="1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mlflow</a:t>
              </a:r>
              <a:r>
                <a:rPr lang="en-GB" sz="1400" dirty="0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rPr>
                <a:t>/runs/create failed with error code 403 != 200. Response body: 'Permission denied'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C098366-3EB2-49B2-BD9C-869E87179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707" y="2579116"/>
              <a:ext cx="6011289" cy="1414103"/>
            </a:xfrm>
            <a:prstGeom prst="rect">
              <a:avLst/>
            </a:prstGeom>
          </p:spPr>
        </p:pic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277B2576-A681-4CD7-8C5B-146C500A09EC}"/>
              </a:ext>
            </a:extLst>
          </p:cNvPr>
          <p:cNvSpPr txBox="1"/>
          <p:nvPr/>
        </p:nvSpPr>
        <p:spPr>
          <a:xfrm>
            <a:off x="1292689" y="2594647"/>
            <a:ext cx="4458030" cy="307777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mlflow.set_experiment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(“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new_experiment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")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7B226D7-A824-4934-89AA-F0BCCD0F9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03" y="3109549"/>
            <a:ext cx="6812794" cy="36119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6CD318D-5CFB-4D2E-8ADF-FAFE055F6B5B}"/>
              </a:ext>
            </a:extLst>
          </p:cNvPr>
          <p:cNvCxnSpPr>
            <a:cxnSpLocks/>
          </p:cNvCxnSpPr>
          <p:nvPr/>
        </p:nvCxnSpPr>
        <p:spPr>
          <a:xfrm flipV="1">
            <a:off x="6858000" y="4460695"/>
            <a:ext cx="628650" cy="1193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DBCA9C0A-005A-47F8-B70A-E1D7377926A4}"/>
              </a:ext>
            </a:extLst>
          </p:cNvPr>
          <p:cNvSpPr/>
          <p:nvPr/>
        </p:nvSpPr>
        <p:spPr>
          <a:xfrm>
            <a:off x="8759447" y="6384088"/>
            <a:ext cx="742950" cy="36433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160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D77564-358F-464F-B5FD-367151FA4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MLflow Server command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0622D6-57EB-4E29-AE1E-3CE4EA4CA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pip install </a:t>
            </a:r>
            <a:r>
              <a:rPr lang="en-GB" sz="20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endParaRPr lang="en-GB" sz="20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export MLFLOW_AUTH_CONFIG_PATH="${DIR}/auth_config.ini"</a:t>
            </a:r>
            <a:b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export OPENBLAS_NUM_THREADS=1 </a:t>
            </a:r>
            <a:r>
              <a:rPr lang="en-GB" sz="2000" dirty="0">
                <a:solidFill>
                  <a:schemeClr val="bg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# reduce </a:t>
            </a:r>
            <a:r>
              <a:rPr lang="en-GB" sz="2000" dirty="0" err="1">
                <a:solidFill>
                  <a:schemeClr val="bg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virt</a:t>
            </a:r>
            <a:r>
              <a:rPr lang="en-GB" sz="2000" dirty="0">
                <a:solidFill>
                  <a:schemeClr val="bg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 mem footprint</a:t>
            </a:r>
            <a:b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GB" sz="20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server \</a:t>
            </a:r>
            <a:b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--app-name basic-auth \</a:t>
            </a:r>
            <a:b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--backend-store-</a:t>
            </a:r>
            <a:r>
              <a:rPr lang="en-GB" sz="20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uri</a:t>
            </a:r>
            <a: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"</a:t>
            </a:r>
            <a:r>
              <a:rPr lang="en-GB" sz="20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sqlite</a:t>
            </a:r>
            <a: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:///${DIR}/</a:t>
            </a:r>
            <a:r>
              <a:rPr lang="en-GB" sz="20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mlflow.db</a:t>
            </a:r>
            <a: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 \</a:t>
            </a:r>
            <a:b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--</a:t>
            </a:r>
            <a:r>
              <a:rPr lang="en-GB" sz="20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artifacts</a:t>
            </a:r>
            <a: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-destination "${DIR}/</a:t>
            </a:r>
            <a:r>
              <a:rPr lang="en-GB" sz="20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mlflow-artifacts</a:t>
            </a:r>
            <a: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 \</a:t>
            </a:r>
            <a:b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--workers 10 \</a:t>
            </a:r>
            <a:r>
              <a:rPr lang="en-GB" sz="2000" dirty="0">
                <a:solidFill>
                  <a:schemeClr val="bg1">
                    <a:lumMod val="75000"/>
                  </a:schemeClr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# increase number of workers</a:t>
            </a:r>
            <a:b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GB" sz="20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--host 0.0.0.0 --port 5000</a:t>
            </a:r>
          </a:p>
          <a:p>
            <a:r>
              <a:rPr lang="en-GB" dirty="0"/>
              <a:t>Create user account using the admin account: http://127.0.0.1:5000</a:t>
            </a:r>
            <a:r>
              <a:rPr lang="en-GB" dirty="0">
                <a:solidFill>
                  <a:srgbClr val="FF0000"/>
                </a:solidFill>
              </a:rPr>
              <a:t>/signup</a:t>
            </a:r>
          </a:p>
          <a:p>
            <a:r>
              <a:rPr lang="en-GB" dirty="0"/>
              <a:t>Use MLflow client API to change passwords</a:t>
            </a:r>
          </a:p>
          <a:p>
            <a:r>
              <a:rPr lang="en-GB" dirty="0"/>
              <a:t>Advanced steps for public MLflow server:</a:t>
            </a:r>
          </a:p>
          <a:p>
            <a:pPr lvl="1"/>
            <a:r>
              <a:rPr lang="en-GB" dirty="0"/>
              <a:t>Hide MLflow server behind HTTPS Reverse Proxy (NGINX or Apache </a:t>
            </a:r>
            <a:r>
              <a:rPr lang="en-GB" dirty="0" err="1"/>
              <a:t>httpd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Align authentication with institutional identity management (auth mechanism is </a:t>
            </a:r>
            <a:r>
              <a:rPr lang="en-GB" dirty="0" err="1"/>
              <a:t>pluginable</a:t>
            </a:r>
            <a:r>
              <a:rPr lang="en-GB" dirty="0"/>
              <a:t>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B5F66A-0552-4D26-83D5-D6C4B1D3B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EBA591-02F5-44EF-A121-466684DEF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1C66C7-BAA6-4221-A058-4690D15F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6714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96D0A-E05C-49D4-8E88-50752D07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 MLflow in a Screen session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A40CD6-EE17-461E-867F-14067C7E3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#!/</a:t>
            </a:r>
            <a:r>
              <a:rPr lang="de-DE" sz="1000" kern="150" dirty="0" err="1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usr</a:t>
            </a:r>
            <a:r>
              <a:rPr lang="de-DE" sz="1000" kern="150" dirty="0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/bin/</a:t>
            </a:r>
            <a:r>
              <a:rPr lang="de-DE" sz="1000" kern="150" dirty="0" err="1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env</a:t>
            </a:r>
            <a:r>
              <a:rPr lang="de-DE" sz="1000" kern="150" dirty="0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bash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 err="1">
                <a:solidFill>
                  <a:srgbClr val="795E26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set</a:t>
            </a:r>
            <a:r>
              <a:rPr lang="de-DE" sz="1000" kern="150" dirty="0">
                <a:solidFill>
                  <a:srgbClr val="3B3B3B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>
                <a:solidFill>
                  <a:srgbClr val="0000FF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-e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>
                <a:solidFill>
                  <a:srgbClr val="00108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DIR</a:t>
            </a:r>
            <a:r>
              <a:rPr lang="de-DE" sz="1000" kern="150" dirty="0">
                <a:solidFill>
                  <a:srgbClr val="00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$( </a:t>
            </a:r>
            <a:r>
              <a:rPr lang="de-DE" sz="1000" kern="150" dirty="0">
                <a:solidFill>
                  <a:srgbClr val="795E26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cd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>
                <a:solidFill>
                  <a:srgbClr val="0000FF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--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"$( </a:t>
            </a:r>
            <a:r>
              <a:rPr lang="de-DE" sz="1000" kern="150" dirty="0" err="1">
                <a:solidFill>
                  <a:srgbClr val="795E26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dirname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>
                <a:solidFill>
                  <a:srgbClr val="0000FF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--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"${</a:t>
            </a:r>
            <a:r>
              <a:rPr lang="de-DE" sz="1000" kern="150" dirty="0">
                <a:solidFill>
                  <a:srgbClr val="00108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BASH_SOURCE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[0]}" )" &amp;</a:t>
            </a:r>
            <a:r>
              <a:rPr lang="de-DE" sz="1000" kern="150" dirty="0">
                <a:solidFill>
                  <a:srgbClr val="00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&gt;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/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dev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/null &amp;&amp; </a:t>
            </a:r>
            <a:r>
              <a:rPr lang="de-DE" sz="1000" kern="150" dirty="0" err="1">
                <a:solidFill>
                  <a:srgbClr val="795E26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pwd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)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>
                <a:solidFill>
                  <a:srgbClr val="795E26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cd</a:t>
            </a:r>
            <a:r>
              <a:rPr lang="de-DE" sz="1000" kern="150" dirty="0">
                <a:solidFill>
                  <a:srgbClr val="3B3B3B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</a:t>
            </a:r>
            <a:r>
              <a:rPr lang="de-DE" sz="1000" kern="150" dirty="0">
                <a:solidFill>
                  <a:srgbClr val="00108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$DIR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>
                <a:solidFill>
                  <a:srgbClr val="00108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SCREEN_SESSION</a:t>
            </a:r>
            <a:r>
              <a:rPr lang="de-DE" sz="1000" kern="150" dirty="0">
                <a:solidFill>
                  <a:srgbClr val="00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 err="1">
                <a:solidFill>
                  <a:srgbClr val="0000FF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export</a:t>
            </a:r>
            <a:r>
              <a:rPr lang="de-DE" sz="1000" kern="150" dirty="0">
                <a:solidFill>
                  <a:srgbClr val="3B3B3B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>
                <a:solidFill>
                  <a:srgbClr val="00108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MLFLOW_AUTH_CONFIG_PATH</a:t>
            </a:r>
            <a:r>
              <a:rPr lang="de-DE" sz="1000" kern="150" dirty="0">
                <a:solidFill>
                  <a:srgbClr val="00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"${</a:t>
            </a:r>
            <a:r>
              <a:rPr lang="de-DE" sz="1000" kern="150" dirty="0">
                <a:solidFill>
                  <a:srgbClr val="00108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DIR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}/auth_config.ini"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 err="1">
                <a:solidFill>
                  <a:srgbClr val="0000FF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export</a:t>
            </a:r>
            <a:r>
              <a:rPr lang="de-DE" sz="1000" kern="150" dirty="0">
                <a:solidFill>
                  <a:srgbClr val="3B3B3B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>
                <a:solidFill>
                  <a:srgbClr val="00108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OPENBLAS_NUM_THREADS</a:t>
            </a:r>
            <a:r>
              <a:rPr lang="de-DE" sz="1000" kern="150" dirty="0">
                <a:solidFill>
                  <a:srgbClr val="00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de-DE" sz="1000" kern="150" dirty="0">
                <a:solidFill>
                  <a:srgbClr val="098658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1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 err="1">
                <a:solidFill>
                  <a:srgbClr val="795E26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send_to_screen</a:t>
            </a:r>
            <a:r>
              <a:rPr lang="de-DE" sz="1000" kern="150" dirty="0">
                <a:solidFill>
                  <a:srgbClr val="3B3B3B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(){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kern="150" dirty="0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# Replace occurrences of $ with \$ to prevent variable substitution: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>
                <a:solidFill>
                  <a:srgbClr val="00108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</a:t>
            </a:r>
            <a:r>
              <a:rPr lang="de-DE" sz="1000" kern="150" dirty="0" err="1">
                <a:solidFill>
                  <a:srgbClr val="00108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string</a:t>
            </a:r>
            <a:r>
              <a:rPr lang="de-DE" sz="1000" kern="150" dirty="0">
                <a:solidFill>
                  <a:srgbClr val="00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</a:t>
            </a:r>
            <a:r>
              <a:rPr lang="de-DE" sz="1000" kern="150" dirty="0">
                <a:solidFill>
                  <a:srgbClr val="00108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${1</a:t>
            </a:r>
            <a:r>
              <a:rPr lang="de-DE" sz="1000" kern="150" dirty="0">
                <a:solidFill>
                  <a:srgbClr val="00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//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</a:t>
            </a:r>
            <a:r>
              <a:rPr lang="de-DE" sz="1000" kern="150" dirty="0">
                <a:solidFill>
                  <a:srgbClr val="00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</a:t>
            </a:r>
            <a:r>
              <a:rPr lang="de-DE" sz="1000" kern="150" dirty="0">
                <a:solidFill>
                  <a:srgbClr val="EE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\\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</a:t>
            </a:r>
            <a:r>
              <a:rPr lang="de-DE" sz="1000" kern="150" dirty="0">
                <a:solidFill>
                  <a:srgbClr val="00108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>
                <a:solidFill>
                  <a:srgbClr val="795E26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screen</a:t>
            </a:r>
            <a:r>
              <a:rPr lang="de-DE" sz="1000" kern="150" dirty="0">
                <a:solidFill>
                  <a:srgbClr val="3B3B3B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>
                <a:solidFill>
                  <a:srgbClr val="0000FF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</a:t>
            </a:r>
            <a:r>
              <a:rPr lang="de-DE" sz="1000" kern="150" dirty="0" err="1">
                <a:solidFill>
                  <a:srgbClr val="0000FF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xr</a:t>
            </a:r>
            <a:r>
              <a:rPr lang="de-DE" sz="1000" kern="150" dirty="0">
                <a:solidFill>
                  <a:srgbClr val="3B3B3B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>
                <a:solidFill>
                  <a:srgbClr val="00108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$SCREEN_SESSION</a:t>
            </a:r>
            <a:r>
              <a:rPr lang="de-DE" sz="1000" kern="150" dirty="0">
                <a:solidFill>
                  <a:srgbClr val="3B3B3B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>
                <a:solidFill>
                  <a:srgbClr val="0000FF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-X</a:t>
            </a:r>
            <a:r>
              <a:rPr lang="de-DE" sz="1000" kern="150" dirty="0">
                <a:solidFill>
                  <a:srgbClr val="3B3B3B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stuff</a:t>
            </a:r>
            <a:r>
              <a:rPr lang="de-DE" sz="1000" kern="150" dirty="0">
                <a:solidFill>
                  <a:srgbClr val="3B3B3B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</a:t>
            </a:r>
            <a:r>
              <a:rPr lang="de-DE" sz="1000" kern="150" dirty="0">
                <a:solidFill>
                  <a:srgbClr val="00108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</a:t>
            </a:r>
            <a:r>
              <a:rPr lang="de-DE" sz="1000" kern="150" dirty="0" err="1">
                <a:solidFill>
                  <a:srgbClr val="00108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string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\r"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>
                <a:solidFill>
                  <a:srgbClr val="3B3B3B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# </a:t>
            </a:r>
            <a:r>
              <a:rPr lang="de-DE" sz="1000" kern="150" dirty="0" err="1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start</a:t>
            </a:r>
            <a:r>
              <a:rPr lang="de-DE" sz="1000" kern="150" dirty="0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a </a:t>
            </a:r>
            <a:r>
              <a:rPr lang="de-DE" sz="1000" kern="150" dirty="0" err="1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detached</a:t>
            </a:r>
            <a:r>
              <a:rPr lang="de-DE" sz="1000" kern="150" dirty="0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screen </a:t>
            </a:r>
            <a:r>
              <a:rPr lang="de-DE" sz="1000" kern="150" dirty="0" err="1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session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>
                <a:solidFill>
                  <a:srgbClr val="795E26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screen</a:t>
            </a:r>
            <a:r>
              <a:rPr lang="de-DE" sz="1000" kern="150" dirty="0">
                <a:solidFill>
                  <a:srgbClr val="3B3B3B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>
                <a:solidFill>
                  <a:srgbClr val="0000FF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</a:t>
            </a:r>
            <a:r>
              <a:rPr lang="de-DE" sz="1000" kern="150" dirty="0" err="1">
                <a:solidFill>
                  <a:srgbClr val="0000FF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dmS</a:t>
            </a:r>
            <a:r>
              <a:rPr lang="de-DE" sz="1000" kern="150" dirty="0">
                <a:solidFill>
                  <a:srgbClr val="3B3B3B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>
                <a:solidFill>
                  <a:srgbClr val="00108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$SCREEN_SESSION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 err="1">
                <a:solidFill>
                  <a:srgbClr val="795E26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send_to_screen</a:t>
            </a:r>
            <a:r>
              <a:rPr lang="de-DE" sz="1000" kern="150" dirty="0">
                <a:solidFill>
                  <a:srgbClr val="3B3B3B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"date"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 err="1">
                <a:solidFill>
                  <a:srgbClr val="795E26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send_to_screen</a:t>
            </a:r>
            <a:r>
              <a:rPr lang="de-DE" sz="1000" kern="150" dirty="0">
                <a:solidFill>
                  <a:srgbClr val="3B3B3B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"echo </a:t>
            </a:r>
            <a:r>
              <a:rPr lang="de-DE" sz="1000" kern="150" dirty="0">
                <a:solidFill>
                  <a:srgbClr val="EE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\$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PWD"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 err="1">
                <a:solidFill>
                  <a:srgbClr val="795E26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send_to_screen</a:t>
            </a:r>
            <a:r>
              <a:rPr lang="de-DE" sz="1000" kern="150" dirty="0">
                <a:solidFill>
                  <a:srgbClr val="3B3B3B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"echo </a:t>
            </a:r>
            <a:r>
              <a:rPr lang="de-DE" sz="1000" kern="150" dirty="0">
                <a:solidFill>
                  <a:srgbClr val="EE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\$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MLFLOW_AUTH_CONFIG_PATH"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 err="1">
                <a:solidFill>
                  <a:srgbClr val="795E26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send_to_screen</a:t>
            </a:r>
            <a:r>
              <a:rPr lang="de-DE" sz="1000" kern="150" dirty="0">
                <a:solidFill>
                  <a:srgbClr val="3B3B3B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"source \"${DIR}/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mlflow_venv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/bin/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activate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\""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 err="1">
                <a:solidFill>
                  <a:srgbClr val="795E26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send_to_screen</a:t>
            </a:r>
            <a:r>
              <a:rPr lang="de-DE" sz="1000" kern="150" dirty="0">
                <a:solidFill>
                  <a:srgbClr val="3B3B3B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server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--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app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-name 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basic-auth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--backend-store-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uri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>
                <a:solidFill>
                  <a:srgbClr val="EE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\"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sqlite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:///${</a:t>
            </a:r>
            <a:r>
              <a:rPr lang="de-DE" sz="1000" kern="150" dirty="0">
                <a:solidFill>
                  <a:srgbClr val="00108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DIR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}/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mlflow.db</a:t>
            </a:r>
            <a:r>
              <a:rPr lang="de-DE" sz="1000" kern="150" dirty="0">
                <a:solidFill>
                  <a:srgbClr val="EE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\"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--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artifacts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-destination </a:t>
            </a:r>
            <a:r>
              <a:rPr lang="de-DE" sz="1000" kern="150" dirty="0">
                <a:solidFill>
                  <a:srgbClr val="EE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\"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${</a:t>
            </a:r>
            <a:r>
              <a:rPr lang="de-DE" sz="1000" kern="150" dirty="0">
                <a:solidFill>
                  <a:srgbClr val="00108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DIR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}/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mlflow-artifacts</a:t>
            </a:r>
            <a:r>
              <a:rPr lang="de-DE" sz="1000" kern="150" dirty="0">
                <a:solidFill>
                  <a:srgbClr val="EE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\"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--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workers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10 --host 0.0.0.0 --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port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5000"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>
                <a:solidFill>
                  <a:srgbClr val="795E26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echo</a:t>
            </a:r>
            <a:r>
              <a:rPr lang="de-DE" sz="1000" kern="150" dirty="0">
                <a:solidFill>
                  <a:srgbClr val="3B3B3B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Started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in a 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detached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screen 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session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."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>
                <a:solidFill>
                  <a:srgbClr val="795E26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echo</a:t>
            </a:r>
            <a:r>
              <a:rPr lang="de-DE" sz="1000" kern="150" dirty="0">
                <a:solidFill>
                  <a:srgbClr val="3B3B3B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"Enter </a:t>
            </a:r>
            <a:r>
              <a:rPr lang="de-DE" sz="1000" kern="150" dirty="0">
                <a:solidFill>
                  <a:srgbClr val="EE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\`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screen -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xr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>
                <a:solidFill>
                  <a:srgbClr val="00108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$SCREEN_SESSION</a:t>
            </a:r>
            <a:r>
              <a:rPr lang="de-DE" sz="1000" kern="150" dirty="0">
                <a:solidFill>
                  <a:srgbClr val="EE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\`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to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attach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."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kern="150" dirty="0">
                <a:solidFill>
                  <a:srgbClr val="795E26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echo</a:t>
            </a:r>
            <a:r>
              <a:rPr lang="de-DE" sz="1000" kern="150" dirty="0">
                <a:solidFill>
                  <a:srgbClr val="3B3B3B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Then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press '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ctrl+a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d' 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to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e-DE" sz="1000" kern="150" dirty="0" err="1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detach</a:t>
            </a:r>
            <a:r>
              <a:rPr lang="de-DE" sz="1000" kern="150" dirty="0">
                <a:solidFill>
                  <a:srgbClr val="A31515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."</a:t>
            </a:r>
            <a:endParaRPr lang="en-GB" sz="1000" kern="15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7E96C3-0C46-4593-83DA-27FEFDD77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6A5D0F-22ED-4037-9FE8-36A8B092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99E064-62C4-4E22-9CC9-3CCD81CC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F41D902-C970-4D37-928C-14F575B3A0BF}"/>
              </a:ext>
            </a:extLst>
          </p:cNvPr>
          <p:cNvSpPr/>
          <p:nvPr/>
        </p:nvSpPr>
        <p:spPr>
          <a:xfrm>
            <a:off x="7119708" y="1171575"/>
            <a:ext cx="4843167" cy="20689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tx1"/>
                </a:solidFill>
              </a:rPr>
              <a:t>GNU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Terminal multiplexer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Virtual consoles (terminals) are organised in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Allows a user to detach and reattach a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Separates processes from login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(Alternative to </a:t>
            </a:r>
            <a:r>
              <a:rPr lang="en-GB" dirty="0" err="1">
                <a:solidFill>
                  <a:schemeClr val="tx1"/>
                </a:solidFill>
              </a:rPr>
              <a:t>tmux</a:t>
            </a:r>
            <a:r>
              <a:rPr lang="en-GB" dirty="0">
                <a:solidFill>
                  <a:schemeClr val="tx1"/>
                </a:solidFill>
              </a:rPr>
              <a:t>)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69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50E61-1758-42C0-A214-7BBD5E7C4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MLflow Export Import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A158EE-1C68-45F9-B303-E8F076C24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11099006" cy="5005388"/>
          </a:xfrm>
        </p:spPr>
        <p:txBody>
          <a:bodyPr>
            <a:normAutofit/>
          </a:bodyPr>
          <a:lstStyle/>
          <a:p>
            <a:r>
              <a:rPr lang="en-GB" sz="2000" dirty="0"/>
              <a:t>Copy MLflow objects from one tracking </a:t>
            </a:r>
            <a:br>
              <a:rPr lang="en-GB" sz="2000" dirty="0"/>
            </a:br>
            <a:r>
              <a:rPr lang="en-GB" sz="2000" dirty="0"/>
              <a:t>server to another.</a:t>
            </a:r>
          </a:p>
          <a:p>
            <a:pPr lvl="1"/>
            <a:r>
              <a:rPr lang="en-GB" sz="1800" dirty="0"/>
              <a:t>Also from file-based offline logging to a server.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pip install 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git+https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:///github.com/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-export-import/#egg=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-export-import </a:t>
            </a:r>
          </a:p>
          <a:p>
            <a:r>
              <a:rPr lang="en-GB" sz="2000" dirty="0"/>
              <a:t>1. Export:</a:t>
            </a:r>
            <a:br>
              <a:rPr lang="en-GB" sz="2000" dirty="0"/>
            </a:b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export MLFLOW_TRACKING_URI=http://localhost:5000</a:t>
            </a:r>
            <a:b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# Note start `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server` when exporting from file-based offline log</a:t>
            </a:r>
            <a:b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GB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export-experiment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--experiment Default --output-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dir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/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tmp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/export</a:t>
            </a:r>
          </a:p>
          <a:p>
            <a:r>
              <a:rPr lang="en-GB" sz="2000" dirty="0">
                <a:solidFill>
                  <a:prstClr val="black"/>
                </a:solidFill>
              </a:rPr>
              <a:t>2. Import:</a:t>
            </a:r>
            <a:br>
              <a:rPr lang="en-GB" sz="2000" dirty="0">
                <a:solidFill>
                  <a:prstClr val="black"/>
                </a:solidFill>
              </a:rPr>
            </a:b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export MLFLOW_TRACKING_URI=http://some.remote:5001</a:t>
            </a:r>
            <a:b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GB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import-experiment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--experiment-name Default2 --input-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dir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/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tmp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/export</a:t>
            </a:r>
          </a:p>
          <a:p>
            <a:r>
              <a:rPr lang="en-GB" sz="2000" dirty="0">
                <a:solidFill>
                  <a:prstClr val="black"/>
                </a:solidFill>
              </a:rPr>
              <a:t>Authentication:</a:t>
            </a:r>
            <a:br>
              <a:rPr lang="en-GB" sz="2000" dirty="0">
                <a:solidFill>
                  <a:prstClr val="black"/>
                </a:solidFill>
              </a:rPr>
            </a:br>
            <a:r>
              <a:rPr lang="en-GB" sz="2000" dirty="0">
                <a:solidFill>
                  <a:prstClr val="black"/>
                </a:solidFill>
              </a:rPr>
              <a:t>only with environment variables or </a:t>
            </a:r>
            <a:br>
              <a:rPr lang="en-GB" sz="2000" dirty="0">
                <a:solidFill>
                  <a:prstClr val="black"/>
                </a:solidFill>
              </a:rPr>
            </a:b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export MLFLOW_TRACKING_URI=http://</a:t>
            </a:r>
            <a:r>
              <a:rPr lang="en-GB" sz="1400" dirty="0">
                <a:highlight>
                  <a:srgbClr val="FFFF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$USER</a:t>
            </a:r>
            <a:r>
              <a:rPr lang="en-GB" sz="1400" dirty="0">
                <a:highlight>
                  <a:srgbClr val="00FF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  <a:r>
              <a:rPr lang="en-GB" sz="1400" dirty="0">
                <a:highlight>
                  <a:srgbClr val="FFFF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$PASS</a:t>
            </a:r>
            <a:r>
              <a:rPr lang="en-GB" sz="1400" dirty="0">
                <a:highlight>
                  <a:srgbClr val="00FF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@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some.remote:5001</a:t>
            </a:r>
            <a:b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endParaRPr lang="en-GB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3BC2B5-5E37-4A4B-B6CF-E832D1EEE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77FE6E-D0A8-4FC0-A2E1-C18CF409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A6E743-B4D6-4E39-860F-3A3043D9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39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A9EEC79-8970-4DD0-B2D7-35EDC78D4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3500"/>
            <a:ext cx="5940825" cy="287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46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FF3A8-8AD4-4A47-BC42-1E0A3802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tracking options (subjective comparison after short research)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87BCD84-581D-4D35-8A72-4EEE1F9AA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1175"/>
            <a:ext cx="2913185" cy="109965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1E34BD-3731-442E-BE90-16C1FD3A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0E1C6F-37AE-4E49-995C-577B28627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F13E32E-5DDE-4399-AEFA-D7EC9A846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10" y="2021252"/>
            <a:ext cx="3693475" cy="54610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AD1C980-334F-48D0-A077-15109A0F1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192" y="1040360"/>
            <a:ext cx="3487615" cy="196178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6791659-4821-43E3-82D3-BC155F9D10EF}"/>
              </a:ext>
            </a:extLst>
          </p:cNvPr>
          <p:cNvSpPr txBox="1"/>
          <p:nvPr/>
        </p:nvSpPr>
        <p:spPr>
          <a:xfrm>
            <a:off x="852855" y="3382435"/>
            <a:ext cx="34993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User-friendly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Well documented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Integrates with different environment (</a:t>
            </a:r>
            <a:r>
              <a:rPr lang="en-US" dirty="0" err="1"/>
              <a:t>pytorch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set up a local stand alone server easily</a:t>
            </a:r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FCA84EE3-46C9-44CE-9F56-A419A036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Tobias Göcke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09B40AB-6CE6-41CD-9BC9-111ABDE53CEE}"/>
              </a:ext>
            </a:extLst>
          </p:cNvPr>
          <p:cNvSpPr txBox="1"/>
          <p:nvPr/>
        </p:nvSpPr>
        <p:spPr>
          <a:xfrm>
            <a:off x="4927099" y="3474768"/>
            <a:ext cx="2446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Integrates especially well with </a:t>
            </a:r>
            <a:r>
              <a:rPr lang="en-US" dirty="0" err="1"/>
              <a:t>tensorflow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ideal for large scale projects?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191235F-2F65-48A2-A70A-F7ED4F471307}"/>
              </a:ext>
            </a:extLst>
          </p:cNvPr>
          <p:cNvSpPr txBox="1"/>
          <p:nvPr/>
        </p:nvSpPr>
        <p:spPr>
          <a:xfrm>
            <a:off x="9237785" y="3486697"/>
            <a:ext cx="1848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Hosted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to be paid</a:t>
            </a:r>
          </a:p>
        </p:txBody>
      </p:sp>
    </p:spTree>
    <p:extLst>
      <p:ext uri="{BB962C8B-B14F-4D97-AF65-F5344CB8AC3E}">
        <p14:creationId xmlns:p14="http://schemas.microsoft.com/office/powerpoint/2010/main" val="3633238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50E61-1758-42C0-A214-7BBD5E7C4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MLflow Export Import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A158EE-1C68-45F9-B303-E8F076C24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11099006" cy="5005388"/>
          </a:xfrm>
        </p:spPr>
        <p:txBody>
          <a:bodyPr>
            <a:normAutofit/>
          </a:bodyPr>
          <a:lstStyle/>
          <a:p>
            <a:r>
              <a:rPr lang="en-GB" sz="2000" dirty="0"/>
              <a:t>Copy MLflow objects from one tracking </a:t>
            </a:r>
            <a:br>
              <a:rPr lang="en-GB" sz="2000" dirty="0"/>
            </a:br>
            <a:r>
              <a:rPr lang="en-GB" sz="2000" dirty="0"/>
              <a:t>server to another.</a:t>
            </a:r>
          </a:p>
          <a:p>
            <a:pPr lvl="1"/>
            <a:r>
              <a:rPr lang="en-GB" sz="1800" dirty="0"/>
              <a:t>Also from file-based offline logging to a server.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pip install 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git+https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:///github.com/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-export-import/#egg=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-export-import </a:t>
            </a:r>
          </a:p>
          <a:p>
            <a:r>
              <a:rPr lang="en-GB" sz="2000" dirty="0"/>
              <a:t>1. Export:</a:t>
            </a:r>
            <a:br>
              <a:rPr lang="en-GB" sz="2000" dirty="0"/>
            </a:b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export MLFLOW_TRACKING_URI=http://localhost:5000</a:t>
            </a:r>
            <a:b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# Note start `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server` when exporting from file-based offline log</a:t>
            </a:r>
            <a:b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GB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export-experiment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--experiment Default --output-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dir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/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tmp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/export</a:t>
            </a:r>
          </a:p>
          <a:p>
            <a:r>
              <a:rPr lang="en-GB" sz="2000" dirty="0">
                <a:solidFill>
                  <a:prstClr val="black"/>
                </a:solidFill>
              </a:rPr>
              <a:t>2. Import:</a:t>
            </a:r>
            <a:br>
              <a:rPr lang="en-GB" sz="2000" dirty="0">
                <a:solidFill>
                  <a:prstClr val="black"/>
                </a:solidFill>
              </a:rPr>
            </a:b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export MLFLOW_TRACKING_URI=http://some.remote:5001</a:t>
            </a:r>
            <a:b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r>
              <a:rPr lang="en-GB" sz="1400" b="1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import-experiment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--experiment-name Default2 --input-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dir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/</a:t>
            </a:r>
            <a:r>
              <a:rPr lang="en-GB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tmp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/export</a:t>
            </a:r>
          </a:p>
          <a:p>
            <a:r>
              <a:rPr lang="en-GB" sz="2000" dirty="0">
                <a:solidFill>
                  <a:prstClr val="black"/>
                </a:solidFill>
              </a:rPr>
              <a:t>Authentication:</a:t>
            </a:r>
            <a:br>
              <a:rPr lang="en-GB" sz="2000" dirty="0">
                <a:solidFill>
                  <a:prstClr val="black"/>
                </a:solidFill>
              </a:rPr>
            </a:br>
            <a:r>
              <a:rPr lang="en-GB" sz="2000" dirty="0">
                <a:solidFill>
                  <a:prstClr val="black"/>
                </a:solidFill>
              </a:rPr>
              <a:t>only with environment variables or </a:t>
            </a:r>
            <a:br>
              <a:rPr lang="en-GB" sz="2000" dirty="0">
                <a:solidFill>
                  <a:prstClr val="black"/>
                </a:solidFill>
              </a:rPr>
            </a:b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export MLFLOW_TRACKING_URI=http://</a:t>
            </a:r>
            <a:r>
              <a:rPr lang="en-GB" sz="1400" dirty="0">
                <a:highlight>
                  <a:srgbClr val="FFFF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$USER</a:t>
            </a:r>
            <a:r>
              <a:rPr lang="en-GB" sz="1400" dirty="0">
                <a:highlight>
                  <a:srgbClr val="00FF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</a:t>
            </a:r>
            <a:r>
              <a:rPr lang="en-GB" sz="1400" dirty="0">
                <a:highlight>
                  <a:srgbClr val="FFFF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$PASS</a:t>
            </a:r>
            <a:r>
              <a:rPr lang="en-GB" sz="1400" dirty="0">
                <a:highlight>
                  <a:srgbClr val="00FF00"/>
                </a:highligh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@</a:t>
            </a:r>
            <a: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some.remote:5001</a:t>
            </a:r>
            <a:br>
              <a:rPr lang="en-GB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</a:br>
            <a:endParaRPr lang="en-GB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3BC2B5-5E37-4A4B-B6CF-E832D1EEE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77FE6E-D0A8-4FC0-A2E1-C18CF409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A6E743-B4D6-4E39-860F-3A3043D9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40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A9EEC79-8970-4DD0-B2D7-35EDC78D4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3500"/>
            <a:ext cx="5940825" cy="28735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0C0EEE6-6E49-427F-B2EB-1CB2EA65BEF2}"/>
              </a:ext>
            </a:extLst>
          </p:cNvPr>
          <p:cNvSpPr/>
          <p:nvPr/>
        </p:nvSpPr>
        <p:spPr>
          <a:xfrm>
            <a:off x="6487518" y="3674269"/>
            <a:ext cx="5157787" cy="2204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Anemoi:</a:t>
            </a:r>
          </a:p>
          <a:p>
            <a:r>
              <a:rPr lang="en-GB" dirty="0"/>
              <a:t>The </a:t>
            </a:r>
            <a:r>
              <a:rPr lang="en-GB" sz="1400" dirty="0" err="1">
                <a:solidFill>
                  <a:srgbClr val="FFFF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anemoi</a:t>
            </a:r>
            <a:r>
              <a:rPr lang="en-GB" sz="1400" dirty="0">
                <a:solidFill>
                  <a:srgbClr val="FFFF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-training </a:t>
            </a:r>
            <a:r>
              <a:rPr lang="en-GB" sz="1400" dirty="0" err="1">
                <a:solidFill>
                  <a:srgbClr val="FFFF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mlflow</a:t>
            </a:r>
            <a:r>
              <a:rPr lang="en-GB" sz="1400" dirty="0">
                <a:solidFill>
                  <a:srgbClr val="FFFF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sync</a:t>
            </a:r>
            <a:r>
              <a:rPr lang="en-GB" dirty="0"/>
              <a:t> command wraps </a:t>
            </a:r>
            <a:r>
              <a:rPr lang="en-GB" dirty="0" err="1"/>
              <a:t>mlflow</a:t>
            </a:r>
            <a:r>
              <a:rPr lang="en-GB" dirty="0"/>
              <a:t>-export-import.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https://anemoi.readthedocs.io/projects/training/en/latest/user-guide/tracking.html#logging-offline-and-syncing-with-an-online-server</a:t>
            </a:r>
          </a:p>
        </p:txBody>
      </p:sp>
    </p:spTree>
    <p:extLst>
      <p:ext uri="{BB962C8B-B14F-4D97-AF65-F5344CB8AC3E}">
        <p14:creationId xmlns:p14="http://schemas.microsoft.com/office/powerpoint/2010/main" val="3289871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C270D-405B-4B75-B350-218BB7A5A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features of MLflow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747253-6D28-41B6-8D35-4AF1C81E0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Model Registry</a:t>
            </a:r>
          </a:p>
          <a:p>
            <a:r>
              <a:rPr lang="en-GB" dirty="0"/>
              <a:t>Deployment</a:t>
            </a:r>
          </a:p>
          <a:p>
            <a:pPr lvl="1"/>
            <a:r>
              <a:rPr lang="en-GB" dirty="0"/>
              <a:t>MLflow can deploy a model and make its inference available via REST API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Can also be generated</a:t>
            </a:r>
            <a:br>
              <a:rPr lang="en-GB" dirty="0"/>
            </a:br>
            <a:r>
              <a:rPr lang="en-GB" dirty="0"/>
              <a:t>as docker container</a:t>
            </a:r>
          </a:p>
          <a:p>
            <a:r>
              <a:rPr lang="en-GB" dirty="0"/>
              <a:t>MLflow Recipes (Pipelines)</a:t>
            </a:r>
          </a:p>
          <a:p>
            <a:pPr lvl="1"/>
            <a:r>
              <a:rPr lang="en-GB" dirty="0"/>
              <a:t>Define Recipes by combining multiple Steps (individual ML operations, e.g. ingesting data, fitting an estimator, evaluating, deployment)</a:t>
            </a:r>
          </a:p>
          <a:p>
            <a:pPr lvl="1"/>
            <a:r>
              <a:rPr lang="en-GB" dirty="0"/>
              <a:t>For smaller problems, that share typical building blocks</a:t>
            </a:r>
          </a:p>
          <a:p>
            <a:r>
              <a:rPr lang="en-GB" dirty="0"/>
              <a:t>Model Evaluation</a:t>
            </a:r>
          </a:p>
          <a:p>
            <a:pPr lvl="1"/>
            <a:r>
              <a:rPr lang="en-GB" dirty="0"/>
              <a:t>MLflow offers default evaluation methods for LLMs and classical ML codes.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C14BCF-1AB7-4692-8BAF-8ED019A2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672A4E-7E7F-4DB0-8F42-5CE2260B0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Marek Jacob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EA7FED-DF73-4D47-A399-69303680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41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DBCC16-1407-462D-B8F7-FC559FEB5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24" y="1217419"/>
            <a:ext cx="5887112" cy="5565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14E5BA3-1CB5-49CC-B878-5076E77B3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340" y="2323811"/>
            <a:ext cx="7546566" cy="124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6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B22C38-9FAC-4BC0-9CBE-A7192401E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GB" dirty="0"/>
              <a:t>Summary - Running MLflow server as a user and as a multi-user 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4FB5C0-895B-4FED-9386-7FE4E4E1D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MLflow is a powerful multi-user monitoring tool</a:t>
            </a:r>
          </a:p>
          <a:p>
            <a:pPr lvl="1"/>
            <a:r>
              <a:rPr lang="en-GB" dirty="0"/>
              <a:t>Collaboration</a:t>
            </a:r>
          </a:p>
          <a:p>
            <a:pPr lvl="1"/>
            <a:r>
              <a:rPr lang="en-GB" dirty="0"/>
              <a:t>Sharing Results</a:t>
            </a:r>
          </a:p>
          <a:p>
            <a:pPr lvl="1"/>
            <a:r>
              <a:rPr lang="en-GB" dirty="0"/>
              <a:t>Document Training Linage</a:t>
            </a:r>
          </a:p>
          <a:p>
            <a:r>
              <a:rPr lang="en-GB" dirty="0"/>
              <a:t>Supports distributed services</a:t>
            </a:r>
          </a:p>
          <a:p>
            <a:pPr lvl="1"/>
            <a:r>
              <a:rPr lang="en-GB" dirty="0"/>
              <a:t>MLflow tracking server</a:t>
            </a:r>
          </a:p>
          <a:p>
            <a:pPr lvl="1"/>
            <a:r>
              <a:rPr lang="en-GB" dirty="0"/>
              <a:t>Metadata, parameters and metrics server</a:t>
            </a:r>
          </a:p>
          <a:p>
            <a:pPr lvl="1"/>
            <a:r>
              <a:rPr lang="en-GB" dirty="0" err="1"/>
              <a:t>Artifact</a:t>
            </a:r>
            <a:r>
              <a:rPr lang="en-GB" dirty="0"/>
              <a:t> server</a:t>
            </a:r>
          </a:p>
          <a:p>
            <a:r>
              <a:rPr lang="en-GB" dirty="0"/>
              <a:t>Access control</a:t>
            </a:r>
          </a:p>
          <a:p>
            <a:pPr lvl="1"/>
            <a:r>
              <a:rPr lang="en-GB" dirty="0"/>
              <a:t>Simple HTTP auth</a:t>
            </a:r>
          </a:p>
          <a:p>
            <a:r>
              <a:rPr lang="en-GB" dirty="0"/>
              <a:t>Data migration between servers and offline runs possible</a:t>
            </a:r>
          </a:p>
          <a:p>
            <a:pPr lvl="1"/>
            <a:r>
              <a:rPr lang="en-GB" dirty="0" err="1"/>
              <a:t>Mlflow</a:t>
            </a:r>
            <a:r>
              <a:rPr lang="en-GB" dirty="0"/>
              <a:t>-export-import (+ Anemoi-training wrapper)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127919-A43B-45EE-BB56-DE89B9672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022E73-8B15-4345-9506-7895F80A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chemeClr val="bg1">
                    <a:lumMod val="65000"/>
                  </a:schemeClr>
                </a:solidFill>
              </a:rPr>
              <a:t>2025 - Roland Potthast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371898-014C-4050-99E1-FA1E24A7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7495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177D6-34AA-428B-ACCF-0F4F5C3B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Information on E-AI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1E6B1D-33C4-4D24-9B89-08DD07A9A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Slides available at GitHub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/>
              <a:t>https://github.com/eumetnet-e-ai/tutorials</a:t>
            </a:r>
          </a:p>
          <a:p>
            <a:r>
              <a:rPr lang="en-US" dirty="0"/>
              <a:t>Recording will be available at EUMETNET SharePoint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/>
              <a:t>https://tlnt19059.sharepoint.com/:f:/r/sites/E-AI/Shared%20Documents/Tutorials</a:t>
            </a:r>
          </a:p>
          <a:p>
            <a:r>
              <a:rPr lang="en-US" dirty="0"/>
              <a:t>Register for E-AI updates and SharePoint Access: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/>
              <a:t>marek.jacob@eumetnet.eu</a:t>
            </a:r>
            <a:endParaRPr lang="en-US" dirty="0"/>
          </a:p>
          <a:p>
            <a:r>
              <a:rPr lang="en-US" dirty="0"/>
              <a:t>Contacts:</a:t>
            </a:r>
          </a:p>
          <a:p>
            <a:pPr lvl="1"/>
            <a:r>
              <a:rPr lang="en-US" dirty="0"/>
              <a:t>Tobias </a:t>
            </a:r>
            <a:r>
              <a:rPr lang="en-US" dirty="0" err="1"/>
              <a:t>Göcke</a:t>
            </a:r>
            <a:r>
              <a:rPr lang="en-US" dirty="0"/>
              <a:t>:		Tobias.Goecke@dwd.de</a:t>
            </a:r>
          </a:p>
          <a:p>
            <a:pPr lvl="1"/>
            <a:r>
              <a:rPr lang="en-US" dirty="0"/>
              <a:t>Helen </a:t>
            </a:r>
            <a:r>
              <a:rPr lang="en-US" dirty="0" err="1"/>
              <a:t>Theissen</a:t>
            </a:r>
            <a:r>
              <a:rPr lang="en-US" dirty="0"/>
              <a:t>:		Helen.Theissen@ecmwf.int</a:t>
            </a:r>
          </a:p>
          <a:p>
            <a:pPr lvl="1"/>
            <a:r>
              <a:rPr lang="en-US" dirty="0"/>
              <a:t>Marek Jacob: 		Marek.Jacob@dwd.de</a:t>
            </a:r>
          </a:p>
          <a:p>
            <a:r>
              <a:rPr lang="en-US" dirty="0"/>
              <a:t>E-AI Working Group „WG3 Operations“ for exchange on </a:t>
            </a:r>
            <a:r>
              <a:rPr lang="en-US" dirty="0" err="1"/>
              <a:t>MLOps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/>
              <a:t>https://chat.europeanweather.cloud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25BCB7-B6F8-4515-8915-9F5FD296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37FD3-2747-42F3-8D61-BDBC2F0E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Tobias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Göcke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Helen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Theissen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Marek Jacob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5D20A0-C7DB-4553-A283-85DC56C11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3198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7424A00-6D52-303D-B5F8-603A43D0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E-AI Basic Tutorials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E1707E6D-3F3E-6123-DDE2-D800F997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B4B4D-7CA3-9044-876B-883B54F8677D}" type="slidenum">
              <a:rPr lang="fr-BE" smtClean="0"/>
              <a:pPr/>
              <a:t>44</a:t>
            </a:fld>
            <a:endParaRPr lang="fr-BE"/>
          </a:p>
        </p:txBody>
      </p: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317B9C0C-376E-F7A9-9A35-6D4AE662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Tobias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Göcke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Helen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Theissen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Marek Jacob</a:t>
            </a:r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32F1621F-4006-BC84-AD25-6D3119EEE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E5888-0A94-4AC9-9761-3FE3876F242A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A8C13D-35E7-4832-B784-51C24B323ADA}"/>
              </a:ext>
            </a:extLst>
          </p:cNvPr>
          <p:cNvSpPr/>
          <p:nvPr/>
        </p:nvSpPr>
        <p:spPr>
          <a:xfrm>
            <a:off x="605581" y="1329867"/>
            <a:ext cx="800501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Tutorial E-AI Basics 4: January Wednesday 22, 2025, 11-12 CET</a:t>
            </a:r>
          </a:p>
          <a:p>
            <a:r>
              <a:rPr lang="en-GB" dirty="0"/>
              <a:t>"</a:t>
            </a:r>
            <a:r>
              <a:rPr lang="en-GB" dirty="0" err="1"/>
              <a:t>MLOps</a:t>
            </a:r>
            <a:r>
              <a:rPr lang="en-GB" dirty="0"/>
              <a:t>" - Machine Learning Operations</a:t>
            </a:r>
          </a:p>
          <a:p>
            <a:r>
              <a:rPr lang="en-GB" dirty="0"/>
              <a:t>4.1 Overview (20') [RP]	</a:t>
            </a:r>
          </a:p>
          <a:p>
            <a:r>
              <a:rPr lang="en-GB" dirty="0"/>
              <a:t>4.2 </a:t>
            </a:r>
            <a:r>
              <a:rPr lang="en-GB" dirty="0" err="1"/>
              <a:t>MLOps</a:t>
            </a:r>
            <a:r>
              <a:rPr lang="en-GB" dirty="0"/>
              <a:t> in relation to traditional Weather forecasting (20') [MJ]</a:t>
            </a:r>
          </a:p>
          <a:p>
            <a:r>
              <a:rPr lang="en-GB" dirty="0"/>
              <a:t>4.3 Road to </a:t>
            </a:r>
            <a:r>
              <a:rPr lang="en-GB" dirty="0" err="1"/>
              <a:t>MLOps</a:t>
            </a:r>
            <a:r>
              <a:rPr lang="en-GB" dirty="0"/>
              <a:t> (20’) [DN]</a:t>
            </a:r>
          </a:p>
          <a:p>
            <a:endParaRPr lang="en-GB" dirty="0"/>
          </a:p>
          <a:p>
            <a:r>
              <a:rPr lang="en-GB" dirty="0"/>
              <a:t>Tutorial E-AI Basics 5: February Wednesday 19, 2025, 11-12 CET</a:t>
            </a:r>
          </a:p>
          <a:p>
            <a:r>
              <a:rPr lang="en-GB" dirty="0"/>
              <a:t>MLflow - an open-source platform for managing the machine learning lifecycle</a:t>
            </a:r>
          </a:p>
          <a:p>
            <a:r>
              <a:rPr lang="en-GB" dirty="0"/>
              <a:t>5.1 Overview - User perspective (20') [TG]</a:t>
            </a:r>
          </a:p>
          <a:p>
            <a:r>
              <a:rPr lang="en-GB" dirty="0"/>
              <a:t>5.2 Logging to MLflow as a ML software developer (20') [HT]</a:t>
            </a:r>
          </a:p>
          <a:p>
            <a:r>
              <a:rPr lang="en-GB" dirty="0"/>
              <a:t>5.3 Running MLflow server as a user and as a service (20') [MJ]</a:t>
            </a:r>
          </a:p>
          <a:p>
            <a:endParaRPr lang="en-GB" dirty="0"/>
          </a:p>
          <a:p>
            <a:r>
              <a:rPr lang="en-GB" dirty="0"/>
              <a:t>Tutorial E-AI Basics 6: </a:t>
            </a:r>
            <a:r>
              <a:rPr lang="en-GB" b="1" dirty="0"/>
              <a:t>February Wednesday 26</a:t>
            </a:r>
            <a:r>
              <a:rPr lang="en-GB" dirty="0"/>
              <a:t>, 2025, 11-12 CET</a:t>
            </a:r>
          </a:p>
          <a:p>
            <a:r>
              <a:rPr lang="en-GB" dirty="0"/>
              <a:t>CI/CD - Continuous Integration and Continuous Deployment of ML codes</a:t>
            </a:r>
          </a:p>
          <a:p>
            <a:r>
              <a:rPr lang="en-GB" dirty="0"/>
              <a:t>6.1 Overview – What can CI/CD do for you? (20') [MJ]</a:t>
            </a:r>
          </a:p>
          <a:p>
            <a:r>
              <a:rPr lang="en-GB" dirty="0"/>
              <a:t>6.2 Basic tests with </a:t>
            </a:r>
            <a:r>
              <a:rPr lang="en-GB" dirty="0" err="1"/>
              <a:t>Pytest</a:t>
            </a:r>
            <a:r>
              <a:rPr lang="en-GB" dirty="0"/>
              <a:t> (20') [JD]</a:t>
            </a:r>
          </a:p>
          <a:p>
            <a:r>
              <a:rPr lang="en-GB" dirty="0"/>
              <a:t>6.3 Setting up a runner (20') [FP]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EEAA672-13AB-42AD-A7E8-A2148FFB7E82}"/>
              </a:ext>
            </a:extLst>
          </p:cNvPr>
          <p:cNvSpPr txBox="1"/>
          <p:nvPr/>
        </p:nvSpPr>
        <p:spPr>
          <a:xfrm>
            <a:off x="8604695" y="5782100"/>
            <a:ext cx="2568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AI generated Image, </a:t>
            </a:r>
            <a:br>
              <a:rPr lang="en-GB" sz="1200" dirty="0"/>
            </a:br>
            <a:r>
              <a:rPr lang="en-GB" sz="1200" dirty="0"/>
              <a:t>© Marek Jacob 2024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7E982FB-99AC-4E10-A41F-D6843AAC9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80" y="183532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4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A2687-244E-4948-AD85-CE18CA20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 tracking with </a:t>
            </a:r>
            <a:r>
              <a:rPr lang="en-US" dirty="0" err="1"/>
              <a:t>MlFlow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B6A0ED-458A-4A58-95D9-C95ED073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85F646-8F29-46C2-B283-AC8CD894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694A016-2C08-4F12-919E-906D9A946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369" y="4597472"/>
            <a:ext cx="2639661" cy="996407"/>
          </a:xfrm>
          <a:prstGeom prst="rect">
            <a:avLst/>
          </a:prstGeom>
        </p:spPr>
      </p:pic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1240A71-4214-4110-BA6D-D0B74183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200"/>
            <a:ext cx="10515600" cy="50053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Place where to log and organize training runs</a:t>
            </a:r>
          </a:p>
          <a:p>
            <a:pPr lvl="1"/>
            <a:r>
              <a:rPr lang="en-US" dirty="0"/>
              <a:t>Experiments, each consisting of various runs</a:t>
            </a:r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Log software versions, configs, model checkpoints</a:t>
            </a:r>
          </a:p>
          <a:p>
            <a:r>
              <a:rPr lang="en-US" dirty="0"/>
              <a:t>Live monitoring</a:t>
            </a:r>
          </a:p>
          <a:p>
            <a:pPr lvl="1"/>
            <a:r>
              <a:rPr lang="en-US" dirty="0"/>
              <a:t>Validation metrics, system metrics, plots,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Powerful tools to compare runs</a:t>
            </a:r>
          </a:p>
          <a:p>
            <a:pPr lvl="1"/>
            <a:r>
              <a:rPr lang="en-US" dirty="0"/>
              <a:t>Diffs in parameters</a:t>
            </a:r>
          </a:p>
          <a:p>
            <a:pPr lvl="1"/>
            <a:r>
              <a:rPr lang="en-US" dirty="0"/>
              <a:t>Multi run loss plots</a:t>
            </a:r>
          </a:p>
          <a:p>
            <a:pPr lvl="1"/>
            <a:r>
              <a:rPr lang="en-US" dirty="0"/>
              <a:t>Understand hyper parameters</a:t>
            </a:r>
          </a:p>
          <a:p>
            <a:r>
              <a:rPr lang="en-US" dirty="0"/>
              <a:t>Different modes</a:t>
            </a:r>
          </a:p>
          <a:p>
            <a:pPr lvl="1"/>
            <a:r>
              <a:rPr lang="en-US" dirty="0"/>
              <a:t>local</a:t>
            </a:r>
          </a:p>
          <a:p>
            <a:pPr lvl="1"/>
            <a:r>
              <a:rPr lang="en-US" dirty="0"/>
              <a:t>Stand-alone server</a:t>
            </a:r>
          </a:p>
          <a:p>
            <a:pPr lvl="1"/>
            <a:r>
              <a:rPr lang="en-US" dirty="0"/>
              <a:t>Web-server</a:t>
            </a:r>
          </a:p>
          <a:p>
            <a:pPr lvl="1"/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BA852FDF-C869-4D31-8E79-AC2B7B688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Tobias Göcke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17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A2687-244E-4948-AD85-CE18CA20F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5626"/>
            <a:ext cx="10515600" cy="720725"/>
          </a:xfrm>
          <a:noFill/>
          <a:ln>
            <a:noFill/>
          </a:ln>
          <a:scene3d>
            <a:camera prst="orthographicFront"/>
            <a:lightRig rig="threePt" dir="t"/>
          </a:scene3d>
          <a:sp3d extrusionH="19050" contourW="31750">
            <a:bevelT w="12700" h="82550" prst="relaxedInset"/>
            <a:bevelB w="12700" h="120650"/>
          </a:sp3d>
        </p:spPr>
        <p:txBody>
          <a:bodyPr>
            <a:normAutofit/>
          </a:bodyPr>
          <a:lstStyle/>
          <a:p>
            <a:r>
              <a:rPr lang="en-US" dirty="0"/>
              <a:t>Quick-start </a:t>
            </a:r>
            <a:r>
              <a:rPr lang="en-US" dirty="0" err="1"/>
              <a:t>MlFlow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B6A0ED-458A-4A58-95D9-C95ED073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85F646-8F29-46C2-B283-AC8CD894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694A016-2C08-4F12-919E-906D9A946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896" y="5365643"/>
            <a:ext cx="2639661" cy="996407"/>
          </a:xfrm>
          <a:prstGeom prst="rect">
            <a:avLst/>
          </a:prstGeom>
          <a:scene3d>
            <a:camera prst="orthographicFront"/>
            <a:lightRig rig="twoPt" dir="t"/>
          </a:scene3d>
          <a:sp3d prstMaterial="matte"/>
        </p:spPr>
      </p:pic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1240A71-4214-4110-BA6D-D0B741831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200"/>
            <a:ext cx="2026298" cy="4703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Install</a:t>
            </a:r>
          </a:p>
        </p:txBody>
      </p:sp>
      <p:sp>
        <p:nvSpPr>
          <p:cNvPr id="9" name="Inhaltsplatzhalter 10">
            <a:extLst>
              <a:ext uri="{FF2B5EF4-FFF2-40B4-BE49-F238E27FC236}">
                <a16:creationId xmlns:a16="http://schemas.microsoft.com/office/drawing/2014/main" id="{DF46E5A3-E2FF-4E89-B50B-A204A5DCF2EC}"/>
              </a:ext>
            </a:extLst>
          </p:cNvPr>
          <p:cNvSpPr txBox="1">
            <a:spLocks/>
          </p:cNvSpPr>
          <p:nvPr/>
        </p:nvSpPr>
        <p:spPr>
          <a:xfrm>
            <a:off x="838200" y="2066065"/>
            <a:ext cx="2026298" cy="470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</a:t>
            </a:r>
          </a:p>
        </p:txBody>
      </p:sp>
      <p:sp>
        <p:nvSpPr>
          <p:cNvPr id="10" name="Inhaltsplatzhalter 10">
            <a:extLst>
              <a:ext uri="{FF2B5EF4-FFF2-40B4-BE49-F238E27FC236}">
                <a16:creationId xmlns:a16="http://schemas.microsoft.com/office/drawing/2014/main" id="{1FE7FE7A-A4AB-46D0-8FFD-6D816CFFB89C}"/>
              </a:ext>
            </a:extLst>
          </p:cNvPr>
          <p:cNvSpPr txBox="1">
            <a:spLocks/>
          </p:cNvSpPr>
          <p:nvPr/>
        </p:nvSpPr>
        <p:spPr>
          <a:xfrm>
            <a:off x="838200" y="5526879"/>
            <a:ext cx="2026298" cy="470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View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6C84E37-D8FB-43E0-8307-BD2566D7A86E}"/>
              </a:ext>
            </a:extLst>
          </p:cNvPr>
          <p:cNvSpPr/>
          <p:nvPr/>
        </p:nvSpPr>
        <p:spPr>
          <a:xfrm>
            <a:off x="2599564" y="1108035"/>
            <a:ext cx="2186660" cy="470318"/>
          </a:xfrm>
          <a:prstGeom prst="round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pip install mlflow </a:t>
            </a:r>
            <a:endParaRPr lang="en-US" sz="1400" dirty="0">
              <a:solidFill>
                <a:srgbClr val="002060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0F1BF3-B39F-48EB-8DA4-BB51AC33F063}"/>
              </a:ext>
            </a:extLst>
          </p:cNvPr>
          <p:cNvSpPr txBox="1"/>
          <p:nvPr/>
        </p:nvSpPr>
        <p:spPr>
          <a:xfrm>
            <a:off x="5094337" y="1158528"/>
            <a:ext cx="2906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(virtual python environment)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35609C3-349F-4614-B922-612E73FF2A73}"/>
              </a:ext>
            </a:extLst>
          </p:cNvPr>
          <p:cNvSpPr/>
          <p:nvPr/>
        </p:nvSpPr>
        <p:spPr>
          <a:xfrm>
            <a:off x="2142363" y="1950436"/>
            <a:ext cx="7763637" cy="3217275"/>
          </a:xfrm>
          <a:prstGeom prst="round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import</a:t>
            </a:r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mlflow</a:t>
            </a:r>
            <a:endParaRPr lang="en-US" sz="1400" dirty="0">
              <a:solidFill>
                <a:srgbClr val="002060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r>
              <a:rPr lang="en-US" sz="1400" dirty="0" err="1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mlflow.set_experiment</a:t>
            </a:r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(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“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my_experiment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”</a:t>
            </a:r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)</a:t>
            </a:r>
          </a:p>
          <a:p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[…]</a:t>
            </a:r>
          </a:p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with</a:t>
            </a:r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mlflow.start_run</a:t>
            </a:r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(</a:t>
            </a:r>
            <a:r>
              <a:rPr lang="en-US" sz="1400" dirty="0" err="1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run_name</a:t>
            </a:r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“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my_run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"</a:t>
            </a:r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):</a:t>
            </a:r>
          </a:p>
          <a:p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	</a:t>
            </a:r>
            <a:r>
              <a:rPr lang="en-US" sz="1400" dirty="0" err="1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mlflow.log_params</a:t>
            </a:r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({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“param”</a:t>
            </a:r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}: </a:t>
            </a:r>
            <a:r>
              <a:rPr lang="en-US" sz="1400" dirty="0">
                <a:solidFill>
                  <a:srgbClr val="FF000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value</a:t>
            </a:r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)</a:t>
            </a:r>
          </a:p>
          <a:p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	[…]</a:t>
            </a:r>
          </a:p>
          <a:p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	</a:t>
            </a:r>
            <a:r>
              <a:rPr lang="en-US" sz="1400" dirty="0" err="1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mlflow.log_metric</a:t>
            </a:r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(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“loss”</a:t>
            </a:r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my_loss</a:t>
            </a:r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)</a:t>
            </a:r>
          </a:p>
          <a:p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	[…]</a:t>
            </a:r>
          </a:p>
          <a:p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	</a:t>
            </a:r>
            <a:r>
              <a:rPr lang="en-US" sz="1400" dirty="0" err="1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mlflow.log_figure</a:t>
            </a:r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(…)</a:t>
            </a:r>
          </a:p>
          <a:p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	[…]</a:t>
            </a:r>
          </a:p>
          <a:p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	</a:t>
            </a:r>
            <a:r>
              <a:rPr lang="en-US" sz="1400" dirty="0" err="1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mlflow.log_artifact</a:t>
            </a:r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(</a:t>
            </a:r>
            <a:r>
              <a:rPr lang="en-US" sz="1400" dirty="0" err="1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my_file</a:t>
            </a:r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,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“location/of/file/on/server”</a:t>
            </a:r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)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103B32ED-7AA7-43F5-AF5A-90EE9549798F}"/>
              </a:ext>
            </a:extLst>
          </p:cNvPr>
          <p:cNvSpPr/>
          <p:nvPr/>
        </p:nvSpPr>
        <p:spPr>
          <a:xfrm>
            <a:off x="2599564" y="5567615"/>
            <a:ext cx="2186660" cy="470318"/>
          </a:xfrm>
          <a:prstGeom prst="round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mlflow</a:t>
            </a:r>
            <a:r>
              <a:rPr lang="en-US" sz="1400" dirty="0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ui</a:t>
            </a:r>
            <a:endParaRPr lang="en-US" sz="1400" dirty="0">
              <a:solidFill>
                <a:srgbClr val="002060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B8DD79F-A211-4BD6-81B0-E58E7767EACC}"/>
              </a:ext>
            </a:extLst>
          </p:cNvPr>
          <p:cNvSpPr txBox="1"/>
          <p:nvPr/>
        </p:nvSpPr>
        <p:spPr>
          <a:xfrm>
            <a:off x="9906000" y="4428157"/>
            <a:ext cx="214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(logs to local directory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mlruns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</a:t>
            </a:r>
            <a:r>
              <a:rPr lang="en-US" dirty="0"/>
              <a:t>)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38D03AF-3B91-4AFA-A44A-0527238E8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251" y="2536383"/>
            <a:ext cx="6517113" cy="3767865"/>
          </a:xfrm>
          <a:prstGeom prst="rect">
            <a:avLst/>
          </a:prstGeom>
          <a:effectLst>
            <a:outerShdw blurRad="50800" dist="444500" dir="1680000" sx="102000" sy="102000" algn="tl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7B06BEA6-0EE8-4F27-8A83-8A6F6924A5F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300" b="1" i="0" u="none" strike="noStrike" kern="1200" cap="none" spc="0" normalizeH="0" baseline="0" smtClean="0">
                <a:ln>
                  <a:noFill/>
                </a:ln>
                <a:solidFill>
                  <a:srgbClr val="C07D2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dirty="0"/>
              <a:t>Quick-start </a:t>
            </a:r>
            <a:r>
              <a:rPr lang="en-US" dirty="0" err="1"/>
              <a:t>mlflow</a:t>
            </a:r>
            <a:endParaRPr lang="en-US" dirty="0"/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B4616F97-244B-4406-A405-951B72AB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Tobias Göcke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64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13" grpId="0" animBg="1"/>
      <p:bldP spid="14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584A9A5D-7B7C-433B-A313-FB4DBE09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Tobias Göcke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EA2687-244E-4948-AD85-CE18CA20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Mlflow</a:t>
            </a:r>
            <a:r>
              <a:rPr lang="de-DE" dirty="0"/>
              <a:t> web </a:t>
            </a:r>
            <a:r>
              <a:rPr lang="de-DE" dirty="0" err="1"/>
              <a:t>user</a:t>
            </a:r>
            <a:r>
              <a:rPr lang="de-DE" dirty="0"/>
              <a:t> interface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B6A0ED-458A-4A58-95D9-C95ED073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85F646-8F29-46C2-B283-AC8CD894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694A016-2C08-4F12-919E-906D9A946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805" y="4776859"/>
            <a:ext cx="2639661" cy="996407"/>
          </a:xfrm>
          <a:prstGeom prst="rect">
            <a:avLst/>
          </a:prstGeo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1581ABAC-7B6A-436D-BFD7-460B5ED2E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39" y="1047661"/>
            <a:ext cx="9618785" cy="5561096"/>
          </a:xfr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B9E6A262-876E-4F56-B663-4F7DB0CDEBA4}"/>
              </a:ext>
            </a:extLst>
          </p:cNvPr>
          <p:cNvSpPr/>
          <p:nvPr/>
        </p:nvSpPr>
        <p:spPr>
          <a:xfrm>
            <a:off x="0" y="1110118"/>
            <a:ext cx="1308226" cy="720725"/>
          </a:xfrm>
          <a:prstGeom prst="roundRect">
            <a:avLst/>
          </a:prstGeom>
          <a:solidFill>
            <a:srgbClr val="FFC000">
              <a:alpha val="2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2060"/>
                </a:solidFill>
                <a:cs typeface="72 Monospace" panose="020B0509030603020204" pitchFamily="49" charset="0"/>
              </a:rPr>
              <a:t>Experiments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D43A478-7F2D-4291-969D-796F28C8D11C}"/>
              </a:ext>
            </a:extLst>
          </p:cNvPr>
          <p:cNvGrpSpPr/>
          <p:nvPr/>
        </p:nvGrpSpPr>
        <p:grpSpPr>
          <a:xfrm>
            <a:off x="5802923" y="1668934"/>
            <a:ext cx="5124088" cy="2159275"/>
            <a:chOff x="5802923" y="1668934"/>
            <a:chExt cx="5124088" cy="2159275"/>
          </a:xfrm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EE32EC9C-CC45-446A-B792-642A39F63743}"/>
                </a:ext>
              </a:extLst>
            </p:cNvPr>
            <p:cNvSpPr/>
            <p:nvPr/>
          </p:nvSpPr>
          <p:spPr>
            <a:xfrm>
              <a:off x="10112258" y="1668934"/>
              <a:ext cx="814753" cy="720725"/>
            </a:xfrm>
            <a:prstGeom prst="roundRect">
              <a:avLst/>
            </a:prstGeom>
            <a:solidFill>
              <a:srgbClr val="FFC000">
                <a:alpha val="22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  <a:cs typeface="72 Monospace" panose="020B0509030603020204" pitchFamily="49" charset="0"/>
                </a:rPr>
                <a:t>runs</a:t>
              </a:r>
            </a:p>
          </p:txBody>
        </p:sp>
        <p:sp>
          <p:nvSpPr>
            <p:cNvPr id="12" name="Pfeil: nach oben gebogen 11">
              <a:extLst>
                <a:ext uri="{FF2B5EF4-FFF2-40B4-BE49-F238E27FC236}">
                  <a16:creationId xmlns:a16="http://schemas.microsoft.com/office/drawing/2014/main" id="{60F3B078-DC1E-46B5-A448-84CF7F1630DE}"/>
                </a:ext>
              </a:extLst>
            </p:cNvPr>
            <p:cNvSpPr/>
            <p:nvPr/>
          </p:nvSpPr>
          <p:spPr>
            <a:xfrm rot="10800000">
              <a:off x="5802923" y="1895262"/>
              <a:ext cx="4309335" cy="1932947"/>
            </a:xfrm>
            <a:prstGeom prst="bentUpArrow">
              <a:avLst>
                <a:gd name="adj1" fmla="val 8625"/>
                <a:gd name="adj2" fmla="val 13965"/>
                <a:gd name="adj3" fmla="val 22574"/>
              </a:avLst>
            </a:prstGeom>
            <a:solidFill>
              <a:srgbClr val="FFC000">
                <a:alpha val="3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feil: nach oben gebogen 15">
            <a:extLst>
              <a:ext uri="{FF2B5EF4-FFF2-40B4-BE49-F238E27FC236}">
                <a16:creationId xmlns:a16="http://schemas.microsoft.com/office/drawing/2014/main" id="{09883A8F-B335-4A4E-ACB3-76998ED44BDA}"/>
              </a:ext>
            </a:extLst>
          </p:cNvPr>
          <p:cNvSpPr/>
          <p:nvPr/>
        </p:nvSpPr>
        <p:spPr>
          <a:xfrm rot="10800000" flipH="1">
            <a:off x="1298330" y="1347708"/>
            <a:ext cx="1923688" cy="960088"/>
          </a:xfrm>
          <a:prstGeom prst="bentUpArrow">
            <a:avLst>
              <a:gd name="adj1" fmla="val 15951"/>
              <a:gd name="adj2" fmla="val 18849"/>
              <a:gd name="adj3" fmla="val 22574"/>
            </a:avLst>
          </a:prstGeom>
          <a:solidFill>
            <a:srgbClr val="FFC000">
              <a:alpha val="3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19F3367B-01B1-4A7A-BD13-C0FE8A31F87C}"/>
              </a:ext>
            </a:extLst>
          </p:cNvPr>
          <p:cNvSpPr/>
          <p:nvPr/>
        </p:nvSpPr>
        <p:spPr>
          <a:xfrm>
            <a:off x="10644554" y="2637584"/>
            <a:ext cx="1337534" cy="894944"/>
          </a:xfrm>
          <a:prstGeom prst="roundRect">
            <a:avLst/>
          </a:prstGeom>
          <a:solidFill>
            <a:srgbClr val="FFC000">
              <a:alpha val="2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  <a:cs typeface="72 Monospace" panose="020B0509030603020204" pitchFamily="49" charset="0"/>
              </a:rPr>
              <a:t>Columns configurable</a:t>
            </a:r>
          </a:p>
        </p:txBody>
      </p:sp>
      <p:sp>
        <p:nvSpPr>
          <p:cNvPr id="20" name="Pfeil: nach oben gebogen 19">
            <a:extLst>
              <a:ext uri="{FF2B5EF4-FFF2-40B4-BE49-F238E27FC236}">
                <a16:creationId xmlns:a16="http://schemas.microsoft.com/office/drawing/2014/main" id="{EBAB6D54-F35E-4277-87E0-075307128325}"/>
              </a:ext>
            </a:extLst>
          </p:cNvPr>
          <p:cNvSpPr/>
          <p:nvPr/>
        </p:nvSpPr>
        <p:spPr>
          <a:xfrm rot="10800000">
            <a:off x="9648092" y="2739046"/>
            <a:ext cx="996462" cy="894944"/>
          </a:xfrm>
          <a:prstGeom prst="bentUpArrow">
            <a:avLst>
              <a:gd name="adj1" fmla="val 15175"/>
              <a:gd name="adj2" fmla="val 13965"/>
              <a:gd name="adj3" fmla="val 22574"/>
            </a:avLst>
          </a:prstGeom>
          <a:solidFill>
            <a:srgbClr val="FFC000">
              <a:alpha val="3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4F4C0A80-E30C-4E06-A169-80DBEC5871CA}"/>
              </a:ext>
            </a:extLst>
          </p:cNvPr>
          <p:cNvSpPr txBox="1">
            <a:spLocks/>
          </p:cNvSpPr>
          <p:nvPr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b="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>
                    <a:lumMod val="65000"/>
                  </a:schemeClr>
                </a:solidFill>
              </a:rPr>
              <a:t>2025 – Tobias Göcke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7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A2687-244E-4948-AD85-CE18CA20F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285"/>
            <a:ext cx="10515600" cy="720725"/>
          </a:xfrm>
        </p:spPr>
        <p:txBody>
          <a:bodyPr>
            <a:normAutofit/>
          </a:bodyPr>
          <a:lstStyle/>
          <a:p>
            <a:r>
              <a:rPr lang="de-DE" dirty="0" err="1"/>
              <a:t>Mlflow</a:t>
            </a:r>
            <a:r>
              <a:rPr lang="de-DE" dirty="0"/>
              <a:t> web </a:t>
            </a:r>
            <a:r>
              <a:rPr lang="de-DE" dirty="0" err="1"/>
              <a:t>user</a:t>
            </a:r>
            <a:r>
              <a:rPr lang="de-DE" dirty="0"/>
              <a:t> interface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B6A0ED-458A-4A58-95D9-C95ED073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85F646-8F29-46C2-B283-AC8CD894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694A016-2C08-4F12-919E-906D9A946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805" y="4776859"/>
            <a:ext cx="2639661" cy="996407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11CFED7-8B90-4791-945F-E4A00C67B54C}"/>
              </a:ext>
            </a:extLst>
          </p:cNvPr>
          <p:cNvGrpSpPr/>
          <p:nvPr/>
        </p:nvGrpSpPr>
        <p:grpSpPr>
          <a:xfrm>
            <a:off x="1606062" y="-1597913"/>
            <a:ext cx="3188677" cy="1152436"/>
            <a:chOff x="0" y="1110118"/>
            <a:chExt cx="3188677" cy="1152436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B9E6A262-876E-4F56-B663-4F7DB0CDEBA4}"/>
                </a:ext>
              </a:extLst>
            </p:cNvPr>
            <p:cNvSpPr/>
            <p:nvPr/>
          </p:nvSpPr>
          <p:spPr>
            <a:xfrm>
              <a:off x="0" y="1110118"/>
              <a:ext cx="1277815" cy="720725"/>
            </a:xfrm>
            <a:prstGeom prst="roundRect">
              <a:avLst/>
            </a:prstGeom>
            <a:solidFill>
              <a:srgbClr val="FFC000">
                <a:alpha val="22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2060"/>
                  </a:solidFill>
                  <a:latin typeface="Bahnschrift Light" panose="020B0502040204020203" pitchFamily="34" charset="0"/>
                  <a:cs typeface="72 Monospace" panose="020B0509030603020204" pitchFamily="49" charset="0"/>
                </a:rPr>
                <a:t>Experiments</a:t>
              </a:r>
            </a:p>
          </p:txBody>
        </p:sp>
        <p:sp>
          <p:nvSpPr>
            <p:cNvPr id="16" name="Pfeil: nach oben gebogen 15">
              <a:extLst>
                <a:ext uri="{FF2B5EF4-FFF2-40B4-BE49-F238E27FC236}">
                  <a16:creationId xmlns:a16="http://schemas.microsoft.com/office/drawing/2014/main" id="{09883A8F-B335-4A4E-ACB3-76998ED44BDA}"/>
                </a:ext>
              </a:extLst>
            </p:cNvPr>
            <p:cNvSpPr/>
            <p:nvPr/>
          </p:nvSpPr>
          <p:spPr>
            <a:xfrm rot="10800000" flipH="1">
              <a:off x="1264989" y="1302466"/>
              <a:ext cx="1923688" cy="960088"/>
            </a:xfrm>
            <a:prstGeom prst="bentUpArrow">
              <a:avLst>
                <a:gd name="adj1" fmla="val 15951"/>
                <a:gd name="adj2" fmla="val 18849"/>
                <a:gd name="adj3" fmla="val 22574"/>
              </a:avLst>
            </a:prstGeom>
            <a:solidFill>
              <a:srgbClr val="FFC000">
                <a:alpha val="3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A24E01C9-1BFE-42FA-A61A-5B4A56BD1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68" y="607931"/>
            <a:ext cx="4495658" cy="2322245"/>
          </a:xfrm>
          <a:prstGeom prst="rect">
            <a:avLst/>
          </a:prstGeom>
          <a:effectLst>
            <a:outerShdw blurRad="50800" dist="381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969CC80-5429-4880-BCBC-5E8EC3C69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68" y="3513260"/>
            <a:ext cx="4746219" cy="2616537"/>
          </a:xfrm>
          <a:prstGeom prst="rect">
            <a:avLst/>
          </a:prstGeom>
          <a:effectLst>
            <a:outerShdw blurRad="50800" dist="381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AF2BC62A-8985-402A-ADC9-8DA3342E1E69}"/>
              </a:ext>
            </a:extLst>
          </p:cNvPr>
          <p:cNvSpPr txBox="1"/>
          <p:nvPr/>
        </p:nvSpPr>
        <p:spPr>
          <a:xfrm>
            <a:off x="492369" y="1133010"/>
            <a:ext cx="59670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Plot various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Compare different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Log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Compare parameter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Summary plots for hyper parameter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Compare across different experiments</a:t>
            </a:r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2B3DB7AA-3337-48FB-837F-F3311C73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Tobias Göcke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216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A2687-244E-4948-AD85-CE18CA20F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285"/>
            <a:ext cx="10515600" cy="720725"/>
          </a:xfrm>
        </p:spPr>
        <p:txBody>
          <a:bodyPr>
            <a:normAutofit/>
          </a:bodyPr>
          <a:lstStyle/>
          <a:p>
            <a:r>
              <a:rPr lang="de-DE" dirty="0" err="1"/>
              <a:t>Mlflow</a:t>
            </a:r>
            <a:r>
              <a:rPr lang="de-DE" dirty="0"/>
              <a:t> web </a:t>
            </a:r>
            <a:r>
              <a:rPr lang="de-DE" dirty="0" err="1"/>
              <a:t>user</a:t>
            </a:r>
            <a:r>
              <a:rPr lang="de-DE" dirty="0"/>
              <a:t> interface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B6A0ED-458A-4A58-95D9-C95ED073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19/02/2025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85F646-8F29-46C2-B283-AC8CD894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694A016-2C08-4F12-919E-906D9A946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805" y="4776859"/>
            <a:ext cx="2639661" cy="996407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11CFED7-8B90-4791-945F-E4A00C67B54C}"/>
              </a:ext>
            </a:extLst>
          </p:cNvPr>
          <p:cNvGrpSpPr/>
          <p:nvPr/>
        </p:nvGrpSpPr>
        <p:grpSpPr>
          <a:xfrm>
            <a:off x="1606062" y="-1597913"/>
            <a:ext cx="3188677" cy="1152436"/>
            <a:chOff x="0" y="1110118"/>
            <a:chExt cx="3188677" cy="1152436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B9E6A262-876E-4F56-B663-4F7DB0CDEBA4}"/>
                </a:ext>
              </a:extLst>
            </p:cNvPr>
            <p:cNvSpPr/>
            <p:nvPr/>
          </p:nvSpPr>
          <p:spPr>
            <a:xfrm>
              <a:off x="0" y="1110118"/>
              <a:ext cx="1277815" cy="720725"/>
            </a:xfrm>
            <a:prstGeom prst="roundRect">
              <a:avLst/>
            </a:prstGeom>
            <a:solidFill>
              <a:srgbClr val="FFC000">
                <a:alpha val="22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2060"/>
                  </a:solidFill>
                  <a:latin typeface="Bahnschrift Light" panose="020B0502040204020203" pitchFamily="34" charset="0"/>
                  <a:cs typeface="72 Monospace" panose="020B0509030603020204" pitchFamily="49" charset="0"/>
                </a:rPr>
                <a:t>Experiments</a:t>
              </a:r>
            </a:p>
          </p:txBody>
        </p:sp>
        <p:sp>
          <p:nvSpPr>
            <p:cNvPr id="16" name="Pfeil: nach oben gebogen 15">
              <a:extLst>
                <a:ext uri="{FF2B5EF4-FFF2-40B4-BE49-F238E27FC236}">
                  <a16:creationId xmlns:a16="http://schemas.microsoft.com/office/drawing/2014/main" id="{09883A8F-B335-4A4E-ACB3-76998ED44BDA}"/>
                </a:ext>
              </a:extLst>
            </p:cNvPr>
            <p:cNvSpPr/>
            <p:nvPr/>
          </p:nvSpPr>
          <p:spPr>
            <a:xfrm rot="10800000" flipH="1">
              <a:off x="1264989" y="1302466"/>
              <a:ext cx="1923688" cy="960088"/>
            </a:xfrm>
            <a:prstGeom prst="bentUpArrow">
              <a:avLst>
                <a:gd name="adj1" fmla="val 15951"/>
                <a:gd name="adj2" fmla="val 18849"/>
                <a:gd name="adj3" fmla="val 22574"/>
              </a:avLst>
            </a:prstGeom>
            <a:solidFill>
              <a:srgbClr val="FFC000">
                <a:alpha val="3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AF2BC62A-8985-402A-ADC9-8DA3342E1E69}"/>
              </a:ext>
            </a:extLst>
          </p:cNvPr>
          <p:cNvSpPr txBox="1"/>
          <p:nvPr/>
        </p:nvSpPr>
        <p:spPr>
          <a:xfrm>
            <a:off x="597876" y="945977"/>
            <a:ext cx="11241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Powerful tools to evaluate hyperparameters scans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Box plots for single parameter 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Contour plot for double parameter dependency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073510-2426-4608-BFF6-D4B9DD8D2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2" y="3116102"/>
            <a:ext cx="5380892" cy="2985618"/>
          </a:xfrm>
          <a:prstGeom prst="rect">
            <a:avLst/>
          </a:prstGeom>
          <a:effectLst>
            <a:outerShdw blurRad="50800" dist="292100" dir="288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5D54102-4B2C-45D3-A281-09FF205F7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75" y="3116102"/>
            <a:ext cx="5380892" cy="2948706"/>
          </a:xfrm>
          <a:prstGeom prst="rect">
            <a:avLst/>
          </a:prstGeom>
          <a:effectLst>
            <a:outerShdw blurRad="50800" dist="292100" dir="288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A4111B3E-4D9D-4244-8A4D-386948352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2025 – Tobias Göcke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708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3921</Words>
  <Application>Microsoft Office PowerPoint</Application>
  <PresentationFormat>Breitbild</PresentationFormat>
  <Paragraphs>618</Paragraphs>
  <Slides>44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6" baseType="lpstr">
      <vt:lpstr>72 Monospace</vt:lpstr>
      <vt:lpstr>ADLaM Display</vt:lpstr>
      <vt:lpstr>Aptos</vt:lpstr>
      <vt:lpstr>Aptos Display</vt:lpstr>
      <vt:lpstr>Arial</vt:lpstr>
      <vt:lpstr>Bahnschrift Light</vt:lpstr>
      <vt:lpstr>DejaVu Sans</vt:lpstr>
      <vt:lpstr>DejaVu Sans Mono</vt:lpstr>
      <vt:lpstr>Forte</vt:lpstr>
      <vt:lpstr>Helvetica</vt:lpstr>
      <vt:lpstr>Wingdings</vt:lpstr>
      <vt:lpstr>Office</vt:lpstr>
      <vt:lpstr>AI Intro Basics #5</vt:lpstr>
      <vt:lpstr>E-AI Basic Tutorials</vt:lpstr>
      <vt:lpstr>Why experiment tracking?</vt:lpstr>
      <vt:lpstr>Experiment tracking options (subjective comparison after short research)</vt:lpstr>
      <vt:lpstr>Experiment tracking with MlFlow</vt:lpstr>
      <vt:lpstr>Quick-start MlFlow</vt:lpstr>
      <vt:lpstr>Mlflow web user interface</vt:lpstr>
      <vt:lpstr>Mlflow web user interface</vt:lpstr>
      <vt:lpstr>Mlflow web user interface</vt:lpstr>
      <vt:lpstr>Mlflow in the MLOps pipeline (current early setup, DWD example)</vt:lpstr>
      <vt:lpstr>Mlflow model registry</vt:lpstr>
      <vt:lpstr>Summary</vt:lpstr>
      <vt:lpstr>E-AI Basic Tutorials</vt:lpstr>
      <vt:lpstr>Logging in MLFlow</vt:lpstr>
      <vt:lpstr>Logging in MLFlow</vt:lpstr>
      <vt:lpstr>Logging in MLFlow</vt:lpstr>
      <vt:lpstr>Logged Run in UI</vt:lpstr>
      <vt:lpstr>Logged Run in UI</vt:lpstr>
      <vt:lpstr>Logged Run in UI</vt:lpstr>
      <vt:lpstr>Logged Run in UI</vt:lpstr>
      <vt:lpstr>Logging to the ECMWF MLflow server</vt:lpstr>
      <vt:lpstr>Logging to the ECMWF MLflow server using the AnemoiMLflowClient</vt:lpstr>
      <vt:lpstr>E-AI Basic Tutorials</vt:lpstr>
      <vt:lpstr>PowerPoint-Präsentation</vt:lpstr>
      <vt:lpstr>Run MLflow offline</vt:lpstr>
      <vt:lpstr>Visualization with MLflow</vt:lpstr>
      <vt:lpstr>MLflow tracking server</vt:lpstr>
      <vt:lpstr>MLflow server</vt:lpstr>
      <vt:lpstr>From local server to network server</vt:lpstr>
      <vt:lpstr>Storage backends</vt:lpstr>
      <vt:lpstr>Basic Authentication</vt:lpstr>
      <vt:lpstr>Basic Authentication</vt:lpstr>
      <vt:lpstr>User Administration via Python API</vt:lpstr>
      <vt:lpstr>Add New User</vt:lpstr>
      <vt:lpstr>User Setup Convenience</vt:lpstr>
      <vt:lpstr>MLflow permissions</vt:lpstr>
      <vt:lpstr>Recap: MLflow Server command</vt:lpstr>
      <vt:lpstr>Run MLflow in a Screen session</vt:lpstr>
      <vt:lpstr>MLflow Export Import</vt:lpstr>
      <vt:lpstr>MLflow Export Import</vt:lpstr>
      <vt:lpstr>Further features of MLflow</vt:lpstr>
      <vt:lpstr>Summary - Running MLflow server as a user and as a multi-user service</vt:lpstr>
      <vt:lpstr>Further Information on E-AI</vt:lpstr>
      <vt:lpstr>E-AI Basic Tutorials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E-AI tutorial MLflow</dc:title>
  <dc:creator>Roland Potthast</dc:creator>
  <cp:lastModifiedBy>Jacob Marek</cp:lastModifiedBy>
  <cp:revision>203</cp:revision>
  <dcterms:created xsi:type="dcterms:W3CDTF">2024-07-27T09:29:14Z</dcterms:created>
  <dcterms:modified xsi:type="dcterms:W3CDTF">2025-02-19T12:00:53Z</dcterms:modified>
</cp:coreProperties>
</file>